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757" r:id="rId2"/>
    <p:sldId id="759" r:id="rId3"/>
    <p:sldId id="949" r:id="rId4"/>
    <p:sldId id="950" r:id="rId5"/>
    <p:sldId id="951" r:id="rId6"/>
    <p:sldId id="952" r:id="rId7"/>
    <p:sldId id="953" r:id="rId8"/>
    <p:sldId id="954" r:id="rId9"/>
    <p:sldId id="955" r:id="rId10"/>
    <p:sldId id="956" r:id="rId11"/>
    <p:sldId id="957" r:id="rId12"/>
    <p:sldId id="958" r:id="rId13"/>
    <p:sldId id="959" r:id="rId14"/>
    <p:sldId id="960" r:id="rId15"/>
    <p:sldId id="961" r:id="rId16"/>
    <p:sldId id="962" r:id="rId17"/>
    <p:sldId id="963" r:id="rId18"/>
    <p:sldId id="964" r:id="rId19"/>
    <p:sldId id="965" r:id="rId20"/>
    <p:sldId id="966" r:id="rId21"/>
    <p:sldId id="967" r:id="rId22"/>
    <p:sldId id="968" r:id="rId23"/>
    <p:sldId id="969" r:id="rId24"/>
    <p:sldId id="970" r:id="rId25"/>
    <p:sldId id="971" r:id="rId26"/>
    <p:sldId id="555" r:id="rId27"/>
    <p:sldId id="576" r:id="rId28"/>
    <p:sldId id="556" r:id="rId29"/>
    <p:sldId id="578" r:id="rId30"/>
    <p:sldId id="567" r:id="rId31"/>
    <p:sldId id="974" r:id="rId32"/>
    <p:sldId id="975" r:id="rId33"/>
    <p:sldId id="976" r:id="rId34"/>
    <p:sldId id="977" r:id="rId35"/>
    <p:sldId id="978" r:id="rId36"/>
    <p:sldId id="979" r:id="rId37"/>
    <p:sldId id="980" r:id="rId38"/>
    <p:sldId id="981" r:id="rId39"/>
    <p:sldId id="982" r:id="rId40"/>
    <p:sldId id="983" r:id="rId41"/>
    <p:sldId id="984" r:id="rId42"/>
    <p:sldId id="985" r:id="rId43"/>
    <p:sldId id="986" r:id="rId44"/>
    <p:sldId id="987" r:id="rId45"/>
    <p:sldId id="988" r:id="rId46"/>
    <p:sldId id="989" r:id="rId47"/>
    <p:sldId id="990" r:id="rId48"/>
    <p:sldId id="991" r:id="rId49"/>
    <p:sldId id="992" r:id="rId50"/>
    <p:sldId id="993" r:id="rId51"/>
    <p:sldId id="994" r:id="rId52"/>
    <p:sldId id="995" r:id="rId53"/>
    <p:sldId id="996" r:id="rId54"/>
    <p:sldId id="997" r:id="rId55"/>
    <p:sldId id="998" r:id="rId56"/>
    <p:sldId id="999" r:id="rId57"/>
    <p:sldId id="1000" r:id="rId58"/>
    <p:sldId id="1001" r:id="rId59"/>
    <p:sldId id="1002" r:id="rId60"/>
    <p:sldId id="1003" r:id="rId61"/>
    <p:sldId id="1004" r:id="rId62"/>
    <p:sldId id="1005" r:id="rId63"/>
    <p:sldId id="1006" r:id="rId64"/>
    <p:sldId id="1007" r:id="rId65"/>
    <p:sldId id="1008" r:id="rId66"/>
    <p:sldId id="1009" r:id="rId67"/>
    <p:sldId id="1010" r:id="rId68"/>
    <p:sldId id="1011" r:id="rId69"/>
    <p:sldId id="1012" r:id="rId70"/>
    <p:sldId id="1013" r:id="rId71"/>
    <p:sldId id="1014" r:id="rId72"/>
    <p:sldId id="1015" r:id="rId73"/>
    <p:sldId id="1016" r:id="rId74"/>
    <p:sldId id="1017" r:id="rId75"/>
    <p:sldId id="1018" r:id="rId76"/>
    <p:sldId id="1019" r:id="rId77"/>
    <p:sldId id="1020" r:id="rId78"/>
    <p:sldId id="1021" r:id="rId79"/>
    <p:sldId id="1022" r:id="rId80"/>
    <p:sldId id="1036" r:id="rId81"/>
    <p:sldId id="1037" r:id="rId82"/>
    <p:sldId id="1038" r:id="rId83"/>
    <p:sldId id="1039" r:id="rId84"/>
    <p:sldId id="1040" r:id="rId85"/>
    <p:sldId id="1041" r:id="rId86"/>
    <p:sldId id="1042" r:id="rId87"/>
    <p:sldId id="1043" r:id="rId88"/>
    <p:sldId id="1044" r:id="rId89"/>
    <p:sldId id="1045" r:id="rId90"/>
    <p:sldId id="1046" r:id="rId91"/>
    <p:sldId id="1047" r:id="rId92"/>
    <p:sldId id="1048" r:id="rId93"/>
    <p:sldId id="1049" r:id="rId94"/>
    <p:sldId id="368"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A2C37C1-2728-45AC-ADFD-5665F237673E}">
          <p14:sldIdLst/>
        </p14:section>
        <p14:section name="无标题节" id="{EF7FEC6D-A205-461C-BB09-47909251DA56}">
          <p14:sldIdLst>
            <p14:sldId id="757"/>
            <p14:sldId id="759"/>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555"/>
            <p14:sldId id="576"/>
            <p14:sldId id="556"/>
            <p14:sldId id="578"/>
            <p14:sldId id="567"/>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36"/>
            <p14:sldId id="1037"/>
            <p14:sldId id="1038"/>
            <p14:sldId id="1039"/>
            <p14:sldId id="1040"/>
            <p14:sldId id="1041"/>
            <p14:sldId id="1042"/>
            <p14:sldId id="1043"/>
            <p14:sldId id="1044"/>
            <p14:sldId id="1045"/>
            <p14:sldId id="1046"/>
            <p14:sldId id="1047"/>
            <p14:sldId id="1048"/>
            <p14:sldId id="1049"/>
            <p14:sldId id="368"/>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47F"/>
    <a:srgbClr val="1F4E79"/>
    <a:srgbClr val="92D050"/>
    <a:srgbClr val="5B9BD5"/>
    <a:srgbClr val="BE1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6" autoAdjust="0"/>
    <p:restoredTop sz="77778" autoAdjust="0"/>
  </p:normalViewPr>
  <p:slideViewPr>
    <p:cSldViewPr snapToGrid="0">
      <p:cViewPr varScale="1">
        <p:scale>
          <a:sx n="55" d="100"/>
          <a:sy n="55" d="100"/>
        </p:scale>
        <p:origin x="-1608"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159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AF5A1-C4DF-4D97-9C16-7960FADF12E6}" type="datetimeFigureOut">
              <a:rPr lang="zh-CN" altLang="en-US" smtClean="0"/>
              <a:t>2019/10/14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477D2-14E9-43CC-A59A-0B70A4F4BF5F}" type="slidenum">
              <a:rPr lang="zh-CN" altLang="en-US" smtClean="0"/>
              <a:t>‹#›</a:t>
            </a:fld>
            <a:endParaRPr lang="zh-CN" altLang="en-US"/>
          </a:p>
        </p:txBody>
      </p:sp>
    </p:spTree>
    <p:extLst>
      <p:ext uri="{BB962C8B-B14F-4D97-AF65-F5344CB8AC3E}">
        <p14:creationId xmlns:p14="http://schemas.microsoft.com/office/powerpoint/2010/main" val="290324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9961C-96FC-437D-8B8B-79CBBB84F82F}" type="slidenum">
              <a:rPr lang="zh-CN" altLang="en-US" smtClean="0"/>
              <a:pPr/>
              <a:t>1</a:t>
            </a:fld>
            <a:endParaRPr lang="zh-CN" altLang="en-US"/>
          </a:p>
        </p:txBody>
      </p:sp>
    </p:spTree>
    <p:extLst>
      <p:ext uri="{BB962C8B-B14F-4D97-AF65-F5344CB8AC3E}">
        <p14:creationId xmlns:p14="http://schemas.microsoft.com/office/powerpoint/2010/main" val="123596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05EB136A-96A3-4867-A625-9B700B628325}" type="slidenum">
              <a:rPr lang="en-US" altLang="zh-CN" smtClean="0"/>
              <a:pPr eaLnBrk="1" hangingPunct="1">
                <a:spcBef>
                  <a:spcPct val="0"/>
                </a:spcBef>
              </a:pPr>
              <a:t>10</a:t>
            </a:fld>
            <a:endParaRPr lang="en-US" altLang="zh-CN"/>
          </a:p>
        </p:txBody>
      </p:sp>
      <p:sp>
        <p:nvSpPr>
          <p:cNvPr id="130051" name="Rectangle 2"/>
          <p:cNvSpPr>
            <a:spLocks noGrp="1" noRot="1" noChangeAspect="1" noChangeArrowheads="1" noTextEdit="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zh-CN" b="1">
                <a:latin typeface="Arial" pitchFamily="34" charset="0"/>
              </a:rPr>
              <a:t>它总共进行三步搜索，每次搜索都是以上一步的搜索结果为中心，搜索步长为上一步步长的一半，搜索精度为</a:t>
            </a:r>
            <a:r>
              <a:rPr lang="en-US" altLang="zh-CN" b="1">
                <a:latin typeface="Arial" pitchFamily="34" charset="0"/>
              </a:rPr>
              <a:t>1</a:t>
            </a:r>
            <a:r>
              <a:rPr lang="zh-CN" altLang="zh-CN" b="1">
                <a:latin typeface="Arial" pitchFamily="34" charset="0"/>
              </a:rPr>
              <a:t>个像素。</a:t>
            </a:r>
            <a:endParaRPr lang="zh-CN" altLang="zh-CN">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44CCB876-B38A-4AF1-AC5C-BFC859820155}" type="slidenum">
              <a:rPr lang="en-US" altLang="zh-CN" smtClean="0"/>
              <a:pPr eaLnBrk="1" hangingPunct="1">
                <a:spcBef>
                  <a:spcPct val="0"/>
                </a:spcBef>
              </a:pPr>
              <a:t>11</a:t>
            </a:fld>
            <a:endParaRPr lang="en-US" altLang="zh-CN"/>
          </a:p>
        </p:txBody>
      </p:sp>
      <p:sp>
        <p:nvSpPr>
          <p:cNvPr id="131075" name="Rectangle 2"/>
          <p:cNvSpPr>
            <a:spLocks noGrp="1" noRot="1" noChangeAspect="1" noChangeArrowheads="1" noTextEdit="1"/>
          </p:cNvSpPr>
          <p:nvPr>
            <p:ph type="sldImg"/>
          </p:nvPr>
        </p:nvSpPr>
        <p:spPr>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23AF5B91-5A66-4C8B-8C2C-AEFF7D9F23A6}" type="slidenum">
              <a:rPr lang="en-US" altLang="zh-CN" smtClean="0"/>
              <a:pPr eaLnBrk="1" hangingPunct="1">
                <a:spcBef>
                  <a:spcPct val="0"/>
                </a:spcBef>
              </a:pPr>
              <a:t>18</a:t>
            </a:fld>
            <a:endParaRPr lang="en-US" altLang="zh-CN"/>
          </a:p>
        </p:txBody>
      </p:sp>
      <p:sp>
        <p:nvSpPr>
          <p:cNvPr id="132099" name="Rectangle 2"/>
          <p:cNvSpPr>
            <a:spLocks noGrp="1" noRot="1" noChangeAspect="1" noChangeArrowheads="1" noTextEdit="1"/>
          </p:cNvSpPr>
          <p:nvPr>
            <p:ph type="sldImg"/>
          </p:nvPr>
        </p:nvSpPr>
        <p:spPr>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746C662F-EF1F-4224-A245-0219BDF19AD8}" type="slidenum">
              <a:rPr lang="en-US" altLang="zh-CN" smtClean="0"/>
              <a:pPr eaLnBrk="1" hangingPunct="1">
                <a:spcBef>
                  <a:spcPct val="0"/>
                </a:spcBef>
              </a:pPr>
              <a:t>19</a:t>
            </a:fld>
            <a:endParaRPr lang="en-US" altLang="zh-CN"/>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5BE3E539-75FD-4EA2-A950-8ABD6F8333A7}" type="slidenum">
              <a:rPr lang="en-US" altLang="zh-CN" smtClean="0"/>
              <a:pPr eaLnBrk="1" hangingPunct="1">
                <a:spcBef>
                  <a:spcPct val="0"/>
                </a:spcBef>
              </a:pPr>
              <a:t>20</a:t>
            </a:fld>
            <a:endParaRPr lang="en-US" altLang="zh-CN"/>
          </a:p>
        </p:txBody>
      </p:sp>
      <p:sp>
        <p:nvSpPr>
          <p:cNvPr id="134147" name="Rectangle 2"/>
          <p:cNvSpPr>
            <a:spLocks noGrp="1" noRot="1" noChangeAspect="1" noChangeArrowheads="1" noTextEdit="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A6FE9F1B-C0A6-440D-9B81-35A2B84AAA04}" type="slidenum">
              <a:rPr lang="en-US" altLang="zh-CN" smtClean="0"/>
              <a:pPr eaLnBrk="1" hangingPunct="1">
                <a:spcBef>
                  <a:spcPct val="0"/>
                </a:spcBef>
              </a:pPr>
              <a:t>21</a:t>
            </a:fld>
            <a:endParaRPr lang="en-US" altLang="zh-CN"/>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A08F21FE-0F66-4331-A4C1-CB18725B1029}" type="slidenum">
              <a:rPr lang="en-US" altLang="zh-CN"/>
              <a:pPr algn="r" eaLnBrk="1" hangingPunct="1">
                <a:spcBef>
                  <a:spcPct val="0"/>
                </a:spcBef>
              </a:pPr>
              <a:t>23</a:t>
            </a:fld>
            <a:endParaRPr lang="en-US" altLang="zh-CN"/>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C16C4C10-8A63-4EE3-A69C-855A738D6D6E}" type="slidenum">
              <a:rPr lang="en-US" altLang="zh-CN" smtClean="0"/>
              <a:pPr eaLnBrk="1" hangingPunct="1">
                <a:spcBef>
                  <a:spcPct val="0"/>
                </a:spcBef>
              </a:pPr>
              <a:t>24</a:t>
            </a:fld>
            <a:endParaRPr lang="en-US" altLang="zh-CN"/>
          </a:p>
        </p:txBody>
      </p:sp>
      <p:sp>
        <p:nvSpPr>
          <p:cNvPr id="137219" name="Rectangle 2"/>
          <p:cNvSpPr>
            <a:spLocks noGrp="1" noRot="1" noChangeAspect="1" noChangeArrowheads="1" noTextEdit="1"/>
          </p:cNvSpPr>
          <p:nvPr>
            <p:ph type="sldImg"/>
          </p:nvPr>
        </p:nvSpPr>
        <p:spPr>
          <a:solidFill>
            <a:srgbClr val="FFFFFF"/>
          </a:solidFill>
          <a:ln/>
        </p:spPr>
      </p:sp>
      <p:sp>
        <p:nvSpPr>
          <p:cNvPr id="1372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57BADF43-1E70-4441-BB19-80D663700B8E}" type="slidenum">
              <a:rPr lang="en-US" altLang="zh-CN"/>
              <a:pPr algn="r" eaLnBrk="1" hangingPunct="1">
                <a:spcBef>
                  <a:spcPct val="0"/>
                </a:spcBef>
              </a:pPr>
              <a:t>25</a:t>
            </a:fld>
            <a:endParaRPr lang="en-US" altLang="zh-CN"/>
          </a:p>
        </p:txBody>
      </p:sp>
      <p:sp>
        <p:nvSpPr>
          <p:cNvPr id="138243" name="Rectangle 2"/>
          <p:cNvSpPr>
            <a:spLocks noGrp="1" noRot="1" noChangeAspect="1" noChangeArrowheads="1" noTextEdit="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A0F89CA4-D281-4AB8-95E7-84440630223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1A8395B-7A79-440F-9D8D-1AB29C48A072}" type="slidenum">
              <a:rPr lang="en-US" altLang="zh-CN">
                <a:cs typeface="Times New Roman" panose="02020603050405020304" pitchFamily="18" charset="0"/>
              </a:rPr>
              <a:pPr algn="r" eaLnBrk="1" hangingPunct="1">
                <a:spcBef>
                  <a:spcPct val="0"/>
                </a:spcBef>
              </a:pPr>
              <a:t>26</a:t>
            </a:fld>
            <a:endParaRPr lang="en-US" altLang="zh-CN">
              <a:cs typeface="Times New Roman" panose="02020603050405020304" pitchFamily="18" charset="0"/>
            </a:endParaRPr>
          </a:p>
        </p:txBody>
      </p:sp>
      <p:sp>
        <p:nvSpPr>
          <p:cNvPr id="49155" name="Rectangle 2">
            <a:extLst>
              <a:ext uri="{FF2B5EF4-FFF2-40B4-BE49-F238E27FC236}">
                <a16:creationId xmlns:a16="http://schemas.microsoft.com/office/drawing/2014/main" xmlns="" id="{14160482-890E-402C-AAE1-65CEA7A388D2}"/>
              </a:ext>
            </a:extLst>
          </p:cNvPr>
          <p:cNvSpPr>
            <a:spLocks noGrp="1" noRot="1" noChangeAspect="1" noChangeArrowheads="1" noTextEdit="1"/>
          </p:cNvSpPr>
          <p:nvPr>
            <p:ph type="sldImg"/>
          </p:nvPr>
        </p:nvSpPr>
        <p:spPr>
          <a:solidFill>
            <a:srgbClr val="FFFFFF"/>
          </a:solidFill>
          <a:ln/>
        </p:spPr>
      </p:sp>
      <p:sp>
        <p:nvSpPr>
          <p:cNvPr id="49156" name="Rectangle 3">
            <a:extLst>
              <a:ext uri="{FF2B5EF4-FFF2-40B4-BE49-F238E27FC236}">
                <a16:creationId xmlns:a16="http://schemas.microsoft.com/office/drawing/2014/main" xmlns="" id="{1BCBB3CE-3285-4743-82EF-D84A96E764FE}"/>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9961C-96FC-437D-8B8B-79CBBB84F82F}" type="slidenum">
              <a:rPr lang="zh-CN" altLang="en-US" smtClean="0"/>
              <a:pPr/>
              <a:t>2</a:t>
            </a:fld>
            <a:endParaRPr lang="zh-CN" altLang="en-US"/>
          </a:p>
        </p:txBody>
      </p:sp>
    </p:spTree>
    <p:extLst>
      <p:ext uri="{BB962C8B-B14F-4D97-AF65-F5344CB8AC3E}">
        <p14:creationId xmlns:p14="http://schemas.microsoft.com/office/powerpoint/2010/main" val="169068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xmlns="" id="{FBD3AF6B-EC88-44ED-8F3B-846376CE0F5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112110C-DCB1-4A38-9FDE-8425CF357A33}" type="slidenum">
              <a:rPr lang="en-US" altLang="zh-CN">
                <a:cs typeface="Times New Roman" panose="02020603050405020304" pitchFamily="18" charset="0"/>
              </a:rPr>
              <a:pPr algn="r" eaLnBrk="1" hangingPunct="1">
                <a:spcBef>
                  <a:spcPct val="0"/>
                </a:spcBef>
              </a:pPr>
              <a:t>27</a:t>
            </a:fld>
            <a:endParaRPr lang="en-US" altLang="zh-CN">
              <a:cs typeface="Times New Roman" panose="02020603050405020304" pitchFamily="18" charset="0"/>
            </a:endParaRPr>
          </a:p>
        </p:txBody>
      </p:sp>
      <p:sp>
        <p:nvSpPr>
          <p:cNvPr id="50179" name="Rectangle 2">
            <a:extLst>
              <a:ext uri="{FF2B5EF4-FFF2-40B4-BE49-F238E27FC236}">
                <a16:creationId xmlns:a16="http://schemas.microsoft.com/office/drawing/2014/main" xmlns="" id="{07E10BDD-5380-4ACD-8E69-209C31AF4C66}"/>
              </a:ext>
            </a:extLst>
          </p:cNvPr>
          <p:cNvSpPr>
            <a:spLocks noGrp="1" noRot="1" noChangeAspect="1" noChangeArrowheads="1" noTextEdit="1"/>
          </p:cNvSpPr>
          <p:nvPr>
            <p:ph type="sldImg"/>
          </p:nvPr>
        </p:nvSpPr>
        <p:spPr>
          <a:solidFill>
            <a:srgbClr val="FFFFFF"/>
          </a:solidFill>
          <a:ln/>
        </p:spPr>
      </p:sp>
      <p:sp>
        <p:nvSpPr>
          <p:cNvPr id="50180" name="Rectangle 3">
            <a:extLst>
              <a:ext uri="{FF2B5EF4-FFF2-40B4-BE49-F238E27FC236}">
                <a16:creationId xmlns:a16="http://schemas.microsoft.com/office/drawing/2014/main" xmlns="" id="{62349CFC-3C0D-4604-9E97-501BA2360E94}"/>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7D17FA57-9FA4-4BFC-BEEC-CC29F82C5C6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E453244-2806-47A2-868B-166FC730E251}" type="slidenum">
              <a:rPr lang="en-US" altLang="zh-CN">
                <a:cs typeface="Times New Roman" panose="02020603050405020304" pitchFamily="18" charset="0"/>
              </a:rPr>
              <a:pPr algn="r" eaLnBrk="1" hangingPunct="1">
                <a:spcBef>
                  <a:spcPct val="0"/>
                </a:spcBef>
              </a:pPr>
              <a:t>28</a:t>
            </a:fld>
            <a:endParaRPr lang="en-US" altLang="zh-CN">
              <a:cs typeface="Times New Roman" panose="02020603050405020304" pitchFamily="18" charset="0"/>
            </a:endParaRPr>
          </a:p>
        </p:txBody>
      </p:sp>
      <p:sp>
        <p:nvSpPr>
          <p:cNvPr id="51203" name="Rectangle 2">
            <a:extLst>
              <a:ext uri="{FF2B5EF4-FFF2-40B4-BE49-F238E27FC236}">
                <a16:creationId xmlns:a16="http://schemas.microsoft.com/office/drawing/2014/main" xmlns="" id="{04616041-40B7-422D-B3EC-16FCFD381C8F}"/>
              </a:ext>
            </a:extLst>
          </p:cNvPr>
          <p:cNvSpPr>
            <a:spLocks noGrp="1" noRot="1" noChangeAspect="1" noChangeArrowheads="1" noTextEdit="1"/>
          </p:cNvSpPr>
          <p:nvPr>
            <p:ph type="sldImg"/>
          </p:nvPr>
        </p:nvSpPr>
        <p:spPr>
          <a:solidFill>
            <a:srgbClr val="FFFFFF"/>
          </a:solidFill>
          <a:ln/>
        </p:spPr>
      </p:sp>
      <p:sp>
        <p:nvSpPr>
          <p:cNvPr id="51204" name="Rectangle 3">
            <a:extLst>
              <a:ext uri="{FF2B5EF4-FFF2-40B4-BE49-F238E27FC236}">
                <a16:creationId xmlns:a16="http://schemas.microsoft.com/office/drawing/2014/main" xmlns="" id="{6F860045-FE3A-4086-8173-2BD3A5E63C20}"/>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xmlns="" id="{32D51BE2-D721-47C8-B2FB-1A2C67D81A9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69F8FB8-7A7A-4FB6-9AC8-7EE096642272}" type="slidenum">
              <a:rPr lang="en-US" altLang="zh-CN">
                <a:cs typeface="Times New Roman" panose="02020603050405020304" pitchFamily="18" charset="0"/>
              </a:rPr>
              <a:pPr algn="r" eaLnBrk="1" hangingPunct="1">
                <a:spcBef>
                  <a:spcPct val="0"/>
                </a:spcBef>
              </a:pPr>
              <a:t>29</a:t>
            </a:fld>
            <a:endParaRPr lang="en-US" altLang="zh-CN">
              <a:cs typeface="Times New Roman" panose="02020603050405020304" pitchFamily="18" charset="0"/>
            </a:endParaRPr>
          </a:p>
        </p:txBody>
      </p:sp>
      <p:sp>
        <p:nvSpPr>
          <p:cNvPr id="52227" name="Rectangle 2">
            <a:extLst>
              <a:ext uri="{FF2B5EF4-FFF2-40B4-BE49-F238E27FC236}">
                <a16:creationId xmlns:a16="http://schemas.microsoft.com/office/drawing/2014/main" xmlns="" id="{034616B4-5362-4B97-B214-55A0A9038EB6}"/>
              </a:ext>
            </a:extLst>
          </p:cNvPr>
          <p:cNvSpPr>
            <a:spLocks noGrp="1" noRot="1" noChangeAspect="1" noChangeArrowheads="1" noTextEdit="1"/>
          </p:cNvSpPr>
          <p:nvPr>
            <p:ph type="sldImg"/>
          </p:nvPr>
        </p:nvSpPr>
        <p:spPr>
          <a:solidFill>
            <a:srgbClr val="FFFFFF"/>
          </a:solidFill>
          <a:ln/>
        </p:spPr>
      </p:sp>
      <p:sp>
        <p:nvSpPr>
          <p:cNvPr id="52228" name="Rectangle 3">
            <a:extLst>
              <a:ext uri="{FF2B5EF4-FFF2-40B4-BE49-F238E27FC236}">
                <a16:creationId xmlns:a16="http://schemas.microsoft.com/office/drawing/2014/main" xmlns="" id="{DF0CF741-AC19-43F5-B0CC-85C9D4F2E245}"/>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xmlns="" id="{014AF6F5-4B0B-44D0-A5EA-3A5C7A34336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7493DDE-7AC4-4A91-AC02-95302C98A68C}" type="slidenum">
              <a:rPr lang="en-US" altLang="zh-CN">
                <a:cs typeface="Times New Roman" panose="02020603050405020304" pitchFamily="18" charset="0"/>
              </a:rPr>
              <a:pPr algn="r" eaLnBrk="1" hangingPunct="1">
                <a:spcBef>
                  <a:spcPct val="0"/>
                </a:spcBef>
              </a:pPr>
              <a:t>30</a:t>
            </a:fld>
            <a:endParaRPr lang="en-US" altLang="zh-CN">
              <a:cs typeface="Times New Roman" panose="02020603050405020304" pitchFamily="18" charset="0"/>
            </a:endParaRPr>
          </a:p>
        </p:txBody>
      </p:sp>
      <p:sp>
        <p:nvSpPr>
          <p:cNvPr id="53251" name="Rectangle 2">
            <a:extLst>
              <a:ext uri="{FF2B5EF4-FFF2-40B4-BE49-F238E27FC236}">
                <a16:creationId xmlns:a16="http://schemas.microsoft.com/office/drawing/2014/main" xmlns="" id="{74CA9212-CA75-44AF-9F39-71F38B71AFF8}"/>
              </a:ext>
            </a:extLst>
          </p:cNvPr>
          <p:cNvSpPr>
            <a:spLocks noGrp="1" noRot="1" noChangeAspect="1" noChangeArrowheads="1" noTextEdit="1"/>
          </p:cNvSpPr>
          <p:nvPr>
            <p:ph type="sldImg"/>
          </p:nvPr>
        </p:nvSpPr>
        <p:spPr>
          <a:solidFill>
            <a:srgbClr val="FFFFFF"/>
          </a:solidFill>
          <a:ln/>
        </p:spPr>
      </p:sp>
      <p:sp>
        <p:nvSpPr>
          <p:cNvPr id="53252" name="Rectangle 3">
            <a:extLst>
              <a:ext uri="{FF2B5EF4-FFF2-40B4-BE49-F238E27FC236}">
                <a16:creationId xmlns:a16="http://schemas.microsoft.com/office/drawing/2014/main" xmlns="" id="{6B11713D-89A8-4D00-BD6E-CB1805EAFDF4}"/>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3BDC0FCF-335F-4538-A79A-A084801CB1FF}" type="slidenum">
              <a:rPr lang="en-US" altLang="zh-CN"/>
              <a:pPr algn="r" eaLnBrk="1" hangingPunct="1">
                <a:spcBef>
                  <a:spcPct val="0"/>
                </a:spcBef>
              </a:pPr>
              <a:t>31</a:t>
            </a:fld>
            <a:endParaRPr lang="en-US" altLang="zh-CN"/>
          </a:p>
        </p:txBody>
      </p:sp>
      <p:sp>
        <p:nvSpPr>
          <p:cNvPr id="141315" name="Rectangle 2"/>
          <p:cNvSpPr>
            <a:spLocks noGrp="1" noRot="1" noChangeAspect="1" noChangeArrowheads="1" noTextEdit="1"/>
          </p:cNvSpPr>
          <p:nvPr>
            <p:ph type="sldImg"/>
          </p:nvPr>
        </p:nvSpPr>
        <p:spPr>
          <a:solidFill>
            <a:srgbClr val="FFFFFF"/>
          </a:solidFill>
          <a:ln/>
        </p:spPr>
      </p:sp>
      <p:sp>
        <p:nvSpPr>
          <p:cNvPr id="1413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ECDFEBB9-36F2-4072-AD43-50EFD32335FF}" type="slidenum">
              <a:rPr lang="en-US" altLang="zh-CN" smtClean="0"/>
              <a:pPr eaLnBrk="1" hangingPunct="1">
                <a:spcBef>
                  <a:spcPct val="0"/>
                </a:spcBef>
              </a:pPr>
              <a:t>32</a:t>
            </a:fld>
            <a:endParaRPr lang="en-US" altLang="zh-CN"/>
          </a:p>
        </p:txBody>
      </p:sp>
      <p:sp>
        <p:nvSpPr>
          <p:cNvPr id="142339" name="Rectangle 2"/>
          <p:cNvSpPr>
            <a:spLocks noGrp="1" noRot="1" noChangeAspect="1" noChangeArrowheads="1" noTextEdit="1"/>
          </p:cNvSpPr>
          <p:nvPr>
            <p:ph type="sldImg"/>
          </p:nvPr>
        </p:nvSpPr>
        <p:spPr>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FA5E0F77-E6CF-40B7-9E98-B463030761E4}" type="slidenum">
              <a:rPr lang="en-US" altLang="zh-CN"/>
              <a:pPr algn="r" eaLnBrk="1" hangingPunct="1">
                <a:spcBef>
                  <a:spcPct val="0"/>
                </a:spcBef>
              </a:pPr>
              <a:t>33</a:t>
            </a:fld>
            <a:endParaRPr lang="en-US" altLang="zh-CN"/>
          </a:p>
        </p:txBody>
      </p:sp>
      <p:sp>
        <p:nvSpPr>
          <p:cNvPr id="143363" name="Rectangle 2"/>
          <p:cNvSpPr>
            <a:spLocks noGrp="1" noRot="1" noChangeAspect="1" noChangeArrowheads="1" noTextEdit="1"/>
          </p:cNvSpPr>
          <p:nvPr>
            <p:ph type="sldImg"/>
          </p:nvPr>
        </p:nvSpPr>
        <p:spPr>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F2618259-217F-49DF-B6CF-6C83436D8B85}" type="slidenum">
              <a:rPr lang="en-US" altLang="zh-CN"/>
              <a:pPr algn="r" eaLnBrk="1" hangingPunct="1">
                <a:spcBef>
                  <a:spcPct val="0"/>
                </a:spcBef>
              </a:pPr>
              <a:t>34</a:t>
            </a:fld>
            <a:endParaRPr lang="en-US" altLang="zh-CN"/>
          </a:p>
        </p:txBody>
      </p:sp>
      <p:sp>
        <p:nvSpPr>
          <p:cNvPr id="144387" name="Rectangle 2"/>
          <p:cNvSpPr>
            <a:spLocks noGrp="1" noRot="1" noChangeAspect="1" noChangeArrowheads="1" noTextEdit="1"/>
          </p:cNvSpPr>
          <p:nvPr>
            <p:ph type="sldImg"/>
          </p:nvPr>
        </p:nvSpPr>
        <p:spPr>
          <a:solidFill>
            <a:srgbClr val="FFFFFF"/>
          </a:solidFill>
          <a:ln/>
        </p:spPr>
      </p:sp>
      <p:sp>
        <p:nvSpPr>
          <p:cNvPr id="1443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89896BA7-BBAC-4D9A-9A4C-4E5301F48413}" type="slidenum">
              <a:rPr lang="en-US" altLang="zh-CN"/>
              <a:pPr algn="r" eaLnBrk="1" hangingPunct="1">
                <a:spcBef>
                  <a:spcPct val="0"/>
                </a:spcBef>
              </a:pPr>
              <a:t>35</a:t>
            </a:fld>
            <a:endParaRPr lang="en-US" altLang="zh-CN"/>
          </a:p>
        </p:txBody>
      </p:sp>
      <p:sp>
        <p:nvSpPr>
          <p:cNvPr id="145411" name="Rectangle 2"/>
          <p:cNvSpPr>
            <a:spLocks noGrp="1" noRot="1" noChangeAspect="1" noChangeArrowheads="1" noTextEdit="1"/>
          </p:cNvSpPr>
          <p:nvPr>
            <p:ph type="sldImg"/>
          </p:nvPr>
        </p:nvSpPr>
        <p:spPr>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F6BEFD52-860E-47BE-894D-4045DC8D24EA}" type="slidenum">
              <a:rPr lang="en-US" altLang="zh-CN"/>
              <a:pPr algn="r" eaLnBrk="1" hangingPunct="1">
                <a:spcBef>
                  <a:spcPct val="0"/>
                </a:spcBef>
              </a:pPr>
              <a:t>36</a:t>
            </a:fld>
            <a:endParaRPr lang="en-US" altLang="zh-CN"/>
          </a:p>
        </p:txBody>
      </p:sp>
      <p:sp>
        <p:nvSpPr>
          <p:cNvPr id="146435" name="Rectangle 2"/>
          <p:cNvSpPr>
            <a:spLocks noGrp="1" noRot="1" noChangeAspect="1" noChangeArrowheads="1" noTextEdit="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89C010C5-1DF9-43A1-8E84-D6E35192ACFF}" type="slidenum">
              <a:rPr lang="en-US" altLang="zh-CN"/>
              <a:pPr algn="r" eaLnBrk="1" hangingPunct="1">
                <a:spcBef>
                  <a:spcPct val="0"/>
                </a:spcBef>
              </a:pPr>
              <a:t>3</a:t>
            </a:fld>
            <a:endParaRPr lang="en-US" altLang="zh-CN"/>
          </a:p>
        </p:txBody>
      </p:sp>
      <p:sp>
        <p:nvSpPr>
          <p:cNvPr id="122883" name="Rectangle 2"/>
          <p:cNvSpPr>
            <a:spLocks noGrp="1" noRot="1" noChangeAspect="1" noChangeArrowheads="1" noTextEdit="1"/>
          </p:cNvSpPr>
          <p:nvPr>
            <p:ph type="sldImg"/>
          </p:nvPr>
        </p:nvSpPr>
        <p:spPr>
          <a:solidFill>
            <a:srgbClr val="FFFFFF"/>
          </a:solidFill>
          <a:ln/>
        </p:spPr>
      </p:sp>
      <p:sp>
        <p:nvSpPr>
          <p:cNvPr id="1228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BE614777-2C1D-4221-B612-E0E47063A4FD}" type="slidenum">
              <a:rPr lang="en-US" altLang="zh-CN"/>
              <a:pPr algn="r" eaLnBrk="1" hangingPunct="1">
                <a:spcBef>
                  <a:spcPct val="0"/>
                </a:spcBef>
              </a:pPr>
              <a:t>37</a:t>
            </a:fld>
            <a:endParaRPr lang="en-US" altLang="zh-CN"/>
          </a:p>
        </p:txBody>
      </p:sp>
      <p:sp>
        <p:nvSpPr>
          <p:cNvPr id="147459" name="Rectangle 2"/>
          <p:cNvSpPr>
            <a:spLocks noGrp="1" noRot="1" noChangeAspect="1" noChangeArrowheads="1" noTextEdit="1"/>
          </p:cNvSpPr>
          <p:nvPr>
            <p:ph type="sldImg"/>
          </p:nvPr>
        </p:nvSpPr>
        <p:spPr>
          <a:solidFill>
            <a:srgbClr val="FFFFFF"/>
          </a:solidFill>
          <a:ln/>
        </p:spPr>
      </p:sp>
      <p:sp>
        <p:nvSpPr>
          <p:cNvPr id="1474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A5F88560-6494-4A4E-BEC9-C4C226E71893}" type="slidenum">
              <a:rPr lang="en-US" altLang="zh-CN" sz="1800">
                <a:ea typeface="黑体" pitchFamily="49" charset="-122"/>
              </a:rPr>
              <a:pPr algn="r" eaLnBrk="1" hangingPunct="1">
                <a:spcBef>
                  <a:spcPct val="0"/>
                </a:spcBef>
              </a:pPr>
              <a:t>38</a:t>
            </a:fld>
            <a:endParaRPr lang="en-US" altLang="zh-CN" sz="1800">
              <a:ea typeface="黑体" pitchFamily="49" charset="-122"/>
              <a:cs typeface="Times New Roman" pitchFamily="18" charset="0"/>
            </a:endParaRPr>
          </a:p>
        </p:txBody>
      </p:sp>
      <p:sp>
        <p:nvSpPr>
          <p:cNvPr id="148483" name="Rectangle 2"/>
          <p:cNvSpPr>
            <a:spLocks noGrp="1" noRot="1" noChangeAspect="1" noChangeArrowheads="1" noTextEdit="1"/>
          </p:cNvSpPr>
          <p:nvPr>
            <p:ph type="sldImg" idx="4294967295"/>
          </p:nvPr>
        </p:nvSpPr>
        <p:spPr>
          <a:solidFill>
            <a:srgbClr val="FFFFFF"/>
          </a:solidFill>
          <a:ln/>
        </p:spPr>
      </p:sp>
      <p:sp>
        <p:nvSpPr>
          <p:cNvPr id="148484"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6CC2EA06-0D53-4E54-9C22-4A813B2A20C8}" type="slidenum">
              <a:rPr lang="en-US" altLang="zh-CN" sz="1800">
                <a:ea typeface="黑体" pitchFamily="49" charset="-122"/>
              </a:rPr>
              <a:pPr algn="r" eaLnBrk="1" hangingPunct="1">
                <a:spcBef>
                  <a:spcPct val="0"/>
                </a:spcBef>
              </a:pPr>
              <a:t>39</a:t>
            </a:fld>
            <a:endParaRPr lang="en-US" altLang="zh-CN" sz="1800">
              <a:ea typeface="黑体" pitchFamily="49" charset="-122"/>
            </a:endParaRPr>
          </a:p>
        </p:txBody>
      </p:sp>
      <p:sp>
        <p:nvSpPr>
          <p:cNvPr id="149507" name="Rectangle 2"/>
          <p:cNvSpPr>
            <a:spLocks noGrp="1" noRot="1" noChangeAspect="1" noChangeArrowheads="1" noTextEdit="1"/>
          </p:cNvSpPr>
          <p:nvPr>
            <p:ph type="sldImg" idx="4294967295"/>
          </p:nvPr>
        </p:nvSpPr>
        <p:spPr>
          <a:solidFill>
            <a:srgbClr val="FFFFFF"/>
          </a:solidFill>
          <a:ln/>
        </p:spPr>
      </p:sp>
      <p:sp>
        <p:nvSpPr>
          <p:cNvPr id="149508"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1BDC82EF-73C8-47A3-986C-05B05298920D}" type="slidenum">
              <a:rPr lang="en-US" altLang="zh-CN" sz="1800">
                <a:ea typeface="黑体" pitchFamily="49" charset="-122"/>
              </a:rPr>
              <a:pPr algn="r" eaLnBrk="1" hangingPunct="1">
                <a:spcBef>
                  <a:spcPct val="0"/>
                </a:spcBef>
              </a:pPr>
              <a:t>49</a:t>
            </a:fld>
            <a:endParaRPr lang="en-US" altLang="zh-CN" sz="1800">
              <a:ea typeface="黑体" pitchFamily="49" charset="-122"/>
            </a:endParaRPr>
          </a:p>
        </p:txBody>
      </p:sp>
      <p:sp>
        <p:nvSpPr>
          <p:cNvPr id="150531" name="Rectangle 2"/>
          <p:cNvSpPr>
            <a:spLocks noGrp="1" noRot="1" noChangeAspect="1" noChangeArrowheads="1" noTextEdit="1"/>
          </p:cNvSpPr>
          <p:nvPr>
            <p:ph type="sldImg" idx="4294967295"/>
          </p:nvPr>
        </p:nvSpPr>
        <p:spPr>
          <a:solidFill>
            <a:srgbClr val="FFFFFF"/>
          </a:solidFill>
          <a:ln/>
        </p:spPr>
      </p:sp>
      <p:sp>
        <p:nvSpPr>
          <p:cNvPr id="150532"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B6FAD702-D378-4265-849D-0BF18E948D73}" type="slidenum">
              <a:rPr lang="en-US" altLang="zh-CN" sz="1800">
                <a:ea typeface="黑体" pitchFamily="49" charset="-122"/>
              </a:rPr>
              <a:pPr algn="r" eaLnBrk="1" hangingPunct="1">
                <a:spcBef>
                  <a:spcPct val="0"/>
                </a:spcBef>
              </a:pPr>
              <a:t>50</a:t>
            </a:fld>
            <a:endParaRPr lang="en-US" altLang="zh-CN" sz="1800">
              <a:ea typeface="黑体" pitchFamily="49" charset="-122"/>
              <a:cs typeface="Times New Roman" pitchFamily="18" charset="0"/>
            </a:endParaRPr>
          </a:p>
        </p:txBody>
      </p:sp>
      <p:sp>
        <p:nvSpPr>
          <p:cNvPr id="151555" name="Rectangle 2"/>
          <p:cNvSpPr>
            <a:spLocks noGrp="1" noRot="1" noChangeAspect="1" noChangeArrowheads="1" noTextEdit="1"/>
          </p:cNvSpPr>
          <p:nvPr>
            <p:ph type="sldImg" idx="4294967295"/>
          </p:nvPr>
        </p:nvSpPr>
        <p:spPr>
          <a:solidFill>
            <a:srgbClr val="FFFFFF"/>
          </a:solidFill>
          <a:ln/>
        </p:spPr>
      </p:sp>
      <p:sp>
        <p:nvSpPr>
          <p:cNvPr id="151556"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5F180416-4F47-43EA-BDEB-FFFBD4325186}" type="slidenum">
              <a:rPr lang="en-US" altLang="zh-CN" sz="1800">
                <a:ea typeface="黑体" pitchFamily="49" charset="-122"/>
              </a:rPr>
              <a:pPr algn="r" eaLnBrk="1" hangingPunct="1">
                <a:spcBef>
                  <a:spcPct val="0"/>
                </a:spcBef>
              </a:pPr>
              <a:t>51</a:t>
            </a:fld>
            <a:endParaRPr lang="en-US" altLang="zh-CN" sz="1800">
              <a:ea typeface="黑体" pitchFamily="49" charset="-122"/>
            </a:endParaRPr>
          </a:p>
        </p:txBody>
      </p:sp>
      <p:sp>
        <p:nvSpPr>
          <p:cNvPr id="152579" name="Rectangle 2"/>
          <p:cNvSpPr>
            <a:spLocks noGrp="1" noRot="1" noChangeAspect="1" noChangeArrowheads="1" noTextEdit="1"/>
          </p:cNvSpPr>
          <p:nvPr>
            <p:ph type="sldImg" idx="4294967295"/>
          </p:nvPr>
        </p:nvSpPr>
        <p:spPr>
          <a:solidFill>
            <a:srgbClr val="FFFFFF"/>
          </a:solidFill>
          <a:ln/>
        </p:spPr>
      </p:sp>
      <p:sp>
        <p:nvSpPr>
          <p:cNvPr id="152580"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369A9910-97D2-4E22-A556-754EE4F6384B}" type="slidenum">
              <a:rPr lang="en-US" altLang="zh-CN" sz="1800">
                <a:ea typeface="黑体" pitchFamily="49" charset="-122"/>
              </a:rPr>
              <a:pPr algn="r" eaLnBrk="1" hangingPunct="1">
                <a:spcBef>
                  <a:spcPct val="0"/>
                </a:spcBef>
              </a:pPr>
              <a:t>57</a:t>
            </a:fld>
            <a:endParaRPr lang="en-US" altLang="zh-CN" sz="1800">
              <a:ea typeface="黑体" pitchFamily="49" charset="-122"/>
            </a:endParaRPr>
          </a:p>
        </p:txBody>
      </p:sp>
      <p:sp>
        <p:nvSpPr>
          <p:cNvPr id="153603" name="Rectangle 2"/>
          <p:cNvSpPr>
            <a:spLocks noGrp="1" noRot="1" noChangeAspect="1" noChangeArrowheads="1" noTextEdit="1"/>
          </p:cNvSpPr>
          <p:nvPr>
            <p:ph type="sldImg" idx="4294967295"/>
          </p:nvPr>
        </p:nvSpPr>
        <p:spPr>
          <a:solidFill>
            <a:srgbClr val="FFFFFF"/>
          </a:solidFill>
          <a:ln/>
        </p:spPr>
      </p:sp>
      <p:sp>
        <p:nvSpPr>
          <p:cNvPr id="153604" name="Rectangle 3"/>
          <p:cNvSpPr>
            <a:spLocks noGrp="1" noChangeArrowheads="1"/>
          </p:cNvSpPr>
          <p:nvPr>
            <p:ph type="body" idx="4294967295"/>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9961C-96FC-437D-8B8B-79CBBB84F82F}" type="slidenum">
              <a:rPr lang="zh-CN" altLang="en-US" smtClean="0"/>
              <a:pPr/>
              <a:t>94</a:t>
            </a:fld>
            <a:endParaRPr lang="zh-CN" altLang="en-US"/>
          </a:p>
        </p:txBody>
      </p:sp>
    </p:spTree>
    <p:extLst>
      <p:ext uri="{BB962C8B-B14F-4D97-AF65-F5344CB8AC3E}">
        <p14:creationId xmlns:p14="http://schemas.microsoft.com/office/powerpoint/2010/main" val="390834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023B3244-8B0A-474D-8959-BC765F89567D}" type="slidenum">
              <a:rPr lang="en-US" altLang="zh-CN" smtClean="0"/>
              <a:pPr eaLnBrk="1" hangingPunct="1">
                <a:spcBef>
                  <a:spcPct val="0"/>
                </a:spcBef>
              </a:pPr>
              <a:t>4</a:t>
            </a:fld>
            <a:endParaRPr lang="en-US" altLang="zh-CN"/>
          </a:p>
        </p:txBody>
      </p:sp>
      <p:sp>
        <p:nvSpPr>
          <p:cNvPr id="123907" name="Rectangle 2"/>
          <p:cNvSpPr>
            <a:spLocks noGrp="1" noRot="1" noChangeAspect="1" noChangeArrowheads="1" noTextEdit="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BE3231E9-C36F-4AD5-B7ED-5B23A335370F}" type="slidenum">
              <a:rPr lang="en-US" altLang="zh-CN" smtClean="0"/>
              <a:pPr eaLnBrk="1" hangingPunct="1">
                <a:spcBef>
                  <a:spcPct val="0"/>
                </a:spcBef>
              </a:pPr>
              <a:t>5</a:t>
            </a:fld>
            <a:endParaRPr lang="en-US" altLang="zh-CN"/>
          </a:p>
        </p:txBody>
      </p:sp>
      <p:sp>
        <p:nvSpPr>
          <p:cNvPr id="124931" name="Rectangle 2"/>
          <p:cNvSpPr>
            <a:spLocks noGrp="1" noRot="1" noChangeAspect="1" noChangeArrowheads="1" noTextEdit="1"/>
          </p:cNvSpPr>
          <p:nvPr>
            <p:ph type="sldImg"/>
          </p:nvPr>
        </p:nvSpPr>
        <p:spPr>
          <a:solidFill>
            <a:srgbClr val="FFFFFF"/>
          </a:solidFill>
          <a:ln/>
        </p:spPr>
      </p:sp>
      <p:sp>
        <p:nvSpPr>
          <p:cNvPr id="1249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D590E081-CF35-4378-AD95-8A2A357F6A08}" type="slidenum">
              <a:rPr lang="en-US" altLang="zh-CN" smtClean="0"/>
              <a:pPr eaLnBrk="1" hangingPunct="1">
                <a:spcBef>
                  <a:spcPct val="0"/>
                </a:spcBef>
              </a:pPr>
              <a:t>6</a:t>
            </a:fld>
            <a:endParaRPr lang="en-US" altLang="zh-CN"/>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8FA2A964-CD66-4CCB-BFE1-BB11E151F272}" type="slidenum">
              <a:rPr lang="en-US" altLang="zh-CN" smtClean="0"/>
              <a:pPr eaLnBrk="1" hangingPunct="1">
                <a:spcBef>
                  <a:spcPct val="0"/>
                </a:spcBef>
              </a:pPr>
              <a:t>7</a:t>
            </a:fld>
            <a:endParaRPr lang="en-US" altLang="zh-CN"/>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C87F579B-522A-44A0-93EF-87249980C185}" type="slidenum">
              <a:rPr lang="en-US" altLang="zh-CN" smtClean="0"/>
              <a:pPr eaLnBrk="1" hangingPunct="1">
                <a:spcBef>
                  <a:spcPct val="0"/>
                </a:spcBef>
              </a:pPr>
              <a:t>8</a:t>
            </a:fld>
            <a:endParaRPr lang="en-US" altLang="zh-CN"/>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56AF025B-82A6-4FF9-A118-B7E230D3FA9E}" type="slidenum">
              <a:rPr lang="en-US" altLang="zh-CN" smtClean="0"/>
              <a:pPr eaLnBrk="1" hangingPunct="1">
                <a:spcBef>
                  <a:spcPct val="0"/>
                </a:spcBef>
              </a:pPr>
              <a:t>9</a:t>
            </a:fld>
            <a:endParaRPr lang="en-US" altLang="zh-CN"/>
          </a:p>
        </p:txBody>
      </p:sp>
      <p:sp>
        <p:nvSpPr>
          <p:cNvPr id="129027" name="Rectangle 2"/>
          <p:cNvSpPr>
            <a:spLocks noGrp="1" noRot="1" noChangeAspect="1" noChangeArrowheads="1" noTextEdit="1"/>
          </p:cNvSpPr>
          <p:nvPr>
            <p:ph type="sldImg"/>
          </p:nvPr>
        </p:nvSpPr>
        <p:spPr>
          <a:solidFill>
            <a:srgbClr val="FFFFFF"/>
          </a:solidFill>
          <a:ln/>
        </p:spPr>
      </p:sp>
      <p:sp>
        <p:nvSpPr>
          <p:cNvPr id="1290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矩形 8"/>
          <p:cNvSpPr/>
          <p:nvPr userDrawn="1"/>
        </p:nvSpPr>
        <p:spPr>
          <a:xfrm>
            <a:off x="-51828" y="1122363"/>
            <a:ext cx="9247656" cy="2946162"/>
          </a:xfrm>
          <a:prstGeom prst="rect">
            <a:avLst/>
          </a:prstGeom>
          <a:solidFill>
            <a:srgbClr val="0070C0">
              <a:alpha val="69804"/>
            </a:srgb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Title 1"/>
          <p:cNvSpPr>
            <a:spLocks noGrp="1"/>
          </p:cNvSpPr>
          <p:nvPr>
            <p:ph type="ctrTitle"/>
          </p:nvPr>
        </p:nvSpPr>
        <p:spPr>
          <a:xfrm>
            <a:off x="685800" y="1122363"/>
            <a:ext cx="7772400" cy="2387600"/>
          </a:xfrm>
        </p:spPr>
        <p:txBody>
          <a:bodyPr anchor="b"/>
          <a:lstStyle>
            <a:lvl1pPr algn="ctr">
              <a:lnSpc>
                <a:spcPct val="120000"/>
              </a:lnSpc>
              <a:defRPr sz="60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854288"/>
            <a:ext cx="6858000" cy="907921"/>
          </a:xfrm>
        </p:spPr>
        <p:txBody>
          <a:bodyPr/>
          <a:lstStyle>
            <a:lvl1pPr marL="0" indent="0" algn="ctr">
              <a:buNone/>
              <a:defRPr sz="2400">
                <a:solidFill>
                  <a:schemeClr val="accent1">
                    <a:lumMod val="50000"/>
                  </a:schemeClr>
                </a:solidFill>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lvl1pPr>
              <a:defRPr>
                <a:latin typeface="黑体" panose="02010609060101010101" pitchFamily="49" charset="-122"/>
                <a:ea typeface="黑体" panose="02010609060101010101" pitchFamily="49" charset="-122"/>
              </a:defRPr>
            </a:lvl1pPr>
          </a:lstStyle>
          <a:p>
            <a:fld id="{8F53ACDB-32A5-4303-8C00-0C9220AA4E2F}" type="datetimeFigureOut">
              <a:rPr lang="zh-CN" altLang="en-US" smtClean="0"/>
              <a:pPr/>
              <a:t>2019/10/14</a:t>
            </a:fld>
            <a:endParaRPr lang="zh-CN" altLang="en-US"/>
          </a:p>
        </p:txBody>
      </p:sp>
      <p:sp>
        <p:nvSpPr>
          <p:cNvPr id="5" name="Footer Placeholder 4"/>
          <p:cNvSpPr>
            <a:spLocks noGrp="1"/>
          </p:cNvSpPr>
          <p:nvPr>
            <p:ph type="ftr" sz="quarter" idx="11"/>
          </p:nvPr>
        </p:nvSpPr>
        <p:spPr/>
        <p:txBody>
          <a:bodyPr/>
          <a:lstStyle>
            <a:lvl1pPr>
              <a:defRPr>
                <a:latin typeface="黑体" panose="02010609060101010101" pitchFamily="49" charset="-122"/>
                <a:ea typeface="黑体" panose="02010609060101010101" pitchFamily="49" charset="-122"/>
              </a:defRPr>
            </a:lvl1pPr>
          </a:lstStyle>
          <a:p>
            <a:endParaRPr lang="zh-CN" altLang="en-US"/>
          </a:p>
        </p:txBody>
      </p:sp>
      <p:sp>
        <p:nvSpPr>
          <p:cNvPr id="6" name="Slide Number Placeholder 5"/>
          <p:cNvSpPr>
            <a:spLocks noGrp="1"/>
          </p:cNvSpPr>
          <p:nvPr>
            <p:ph type="sldNum" sz="quarter" idx="12"/>
          </p:nvPr>
        </p:nvSpPr>
        <p:spPr/>
        <p:txBody>
          <a:bodyPr/>
          <a:lstStyle>
            <a:lvl1pPr>
              <a:defRPr>
                <a:latin typeface="黑体" panose="02010609060101010101" pitchFamily="49" charset="-122"/>
                <a:ea typeface="黑体" panose="02010609060101010101" pitchFamily="49" charset="-122"/>
              </a:defRPr>
            </a:lvl1pPr>
          </a:lstStyle>
          <a:p>
            <a:fld id="{7F80F918-92AC-4DD3-B516-4E5AEDFA0B49}" type="slidenum">
              <a:rPr lang="zh-CN" altLang="en-US" smtClean="0"/>
              <a:pPr/>
              <a:t>‹#›</a:t>
            </a:fld>
            <a:endParaRPr lang="zh-CN" altLang="en-US"/>
          </a:p>
        </p:txBody>
      </p:sp>
      <p:pic>
        <p:nvPicPr>
          <p:cNvPr id="10" name="图片 9"/>
          <p:cNvPicPr>
            <a:picLocks noChangeAspect="1"/>
          </p:cNvPicPr>
          <p:nvPr userDrawn="1"/>
        </p:nvPicPr>
        <p:blipFill>
          <a:blip r:embed="rId2" cstate="print">
            <a:extLst/>
          </a:blip>
          <a:stretch>
            <a:fillRect/>
          </a:stretch>
        </p:blipFill>
        <p:spPr>
          <a:xfrm>
            <a:off x="261814" y="114963"/>
            <a:ext cx="1395536" cy="1395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4"/>
          <p:cNvPicPr>
            <a:picLocks noChangeAspect="1" noChangeArrowheads="1"/>
          </p:cNvPicPr>
          <p:nvPr userDrawn="1"/>
        </p:nvPicPr>
        <p:blipFill>
          <a:blip r:embed="rId3" cstate="print"/>
          <a:srcRect/>
          <a:stretch>
            <a:fillRect/>
          </a:stretch>
        </p:blipFill>
        <p:spPr bwMode="auto">
          <a:xfrm>
            <a:off x="4439854" y="6015789"/>
            <a:ext cx="4704146" cy="1299829"/>
          </a:xfrm>
          <a:prstGeom prst="rect">
            <a:avLst/>
          </a:prstGeom>
          <a:noFill/>
          <a:ln w="9525">
            <a:noFill/>
            <a:miter lim="800000"/>
            <a:headEnd/>
            <a:tailEnd/>
          </a:ln>
        </p:spPr>
      </p:pic>
    </p:spTree>
    <p:extLst>
      <p:ext uri="{BB962C8B-B14F-4D97-AF65-F5344CB8AC3E}">
        <p14:creationId xmlns:p14="http://schemas.microsoft.com/office/powerpoint/2010/main" val="348480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51828" y="1122362"/>
            <a:ext cx="9247656" cy="3440113"/>
          </a:xfrm>
          <a:prstGeom prst="rect">
            <a:avLst/>
          </a:prstGeom>
          <a:solidFill>
            <a:srgbClr val="0070C0">
              <a:alpha val="69804"/>
            </a:srgb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 name="图片 7"/>
          <p:cNvPicPr>
            <a:picLocks noChangeAspect="1"/>
          </p:cNvPicPr>
          <p:nvPr userDrawn="1"/>
        </p:nvPicPr>
        <p:blipFill>
          <a:blip r:embed="rId2" cstate="print">
            <a:extLst/>
          </a:blip>
          <a:stretch>
            <a:fillRect/>
          </a:stretch>
        </p:blipFill>
        <p:spPr>
          <a:xfrm>
            <a:off x="261814" y="114963"/>
            <a:ext cx="1395536" cy="16295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p:cNvSpPr>
            <a:spLocks noGrp="1"/>
          </p:cNvSpPr>
          <p:nvPr>
            <p:ph type="title"/>
          </p:nvPr>
        </p:nvSpPr>
        <p:spPr>
          <a:xfrm>
            <a:off x="623888" y="1709739"/>
            <a:ext cx="7886700" cy="2852737"/>
          </a:xfrm>
        </p:spPr>
        <p:txBody>
          <a:bodyPr anchor="b"/>
          <a:lstStyle>
            <a:lvl1pPr>
              <a:lnSpc>
                <a:spcPct val="120000"/>
              </a:lnSpc>
              <a:defRPr sz="60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808930"/>
            <a:ext cx="7886700" cy="1280721"/>
          </a:xfrm>
        </p:spPr>
        <p:txBody>
          <a:bodyPr/>
          <a:lstStyle>
            <a:lvl1pPr marL="0" indent="0">
              <a:buNone/>
              <a:defRPr sz="2400">
                <a:solidFill>
                  <a:schemeClr val="accent1">
                    <a:lumMod val="50000"/>
                  </a:schemeClr>
                </a:solidFill>
                <a:latin typeface="黑体" panose="02010609060101010101" pitchFamily="49" charset="-122"/>
                <a:ea typeface="黑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lvl1pPr>
              <a:defRPr>
                <a:latin typeface="黑体" panose="02010609060101010101" pitchFamily="49" charset="-122"/>
                <a:ea typeface="黑体" panose="02010609060101010101" pitchFamily="49" charset="-122"/>
              </a:defRPr>
            </a:lvl1pPr>
          </a:lstStyle>
          <a:p>
            <a:fld id="{8F53ACDB-32A5-4303-8C00-0C9220AA4E2F}" type="datetimeFigureOut">
              <a:rPr lang="zh-CN" altLang="en-US" smtClean="0"/>
              <a:pPr/>
              <a:t>2019/10/14</a:t>
            </a:fld>
            <a:endParaRPr lang="zh-CN" altLang="en-US"/>
          </a:p>
        </p:txBody>
      </p:sp>
      <p:sp>
        <p:nvSpPr>
          <p:cNvPr id="5" name="Footer Placeholder 4"/>
          <p:cNvSpPr>
            <a:spLocks noGrp="1"/>
          </p:cNvSpPr>
          <p:nvPr>
            <p:ph type="ftr" sz="quarter" idx="11"/>
          </p:nvPr>
        </p:nvSpPr>
        <p:spPr/>
        <p:txBody>
          <a:bodyPr/>
          <a:lstStyle>
            <a:lvl1pPr>
              <a:defRPr>
                <a:latin typeface="黑体" panose="02010609060101010101" pitchFamily="49" charset="-122"/>
                <a:ea typeface="黑体" panose="02010609060101010101" pitchFamily="49" charset="-122"/>
              </a:defRPr>
            </a:lvl1pPr>
          </a:lstStyle>
          <a:p>
            <a:endParaRPr lang="zh-CN" altLang="en-US"/>
          </a:p>
        </p:txBody>
      </p:sp>
      <p:sp>
        <p:nvSpPr>
          <p:cNvPr id="6" name="Slide Number Placeholder 5"/>
          <p:cNvSpPr>
            <a:spLocks noGrp="1"/>
          </p:cNvSpPr>
          <p:nvPr>
            <p:ph type="sldNum" sz="quarter" idx="12"/>
          </p:nvPr>
        </p:nvSpPr>
        <p:spPr/>
        <p:txBody>
          <a:bodyPr/>
          <a:lstStyle>
            <a:lvl1pPr>
              <a:defRPr>
                <a:latin typeface="黑体" panose="02010609060101010101" pitchFamily="49" charset="-122"/>
                <a:ea typeface="黑体" panose="02010609060101010101" pitchFamily="49" charset="-122"/>
              </a:defRPr>
            </a:lvl1pPr>
          </a:lstStyle>
          <a:p>
            <a:fld id="{7F80F918-92AC-4DD3-B516-4E5AEDFA0B49}" type="slidenum">
              <a:rPr lang="zh-CN" altLang="en-US" smtClean="0"/>
              <a:pPr/>
              <a:t>‹#›</a:t>
            </a:fld>
            <a:endParaRPr lang="zh-CN" altLang="en-US"/>
          </a:p>
        </p:txBody>
      </p:sp>
    </p:spTree>
    <p:extLst>
      <p:ext uri="{BB962C8B-B14F-4D97-AF65-F5344CB8AC3E}">
        <p14:creationId xmlns:p14="http://schemas.microsoft.com/office/powerpoint/2010/main" val="440854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1"/>
            <a:ext cx="9144000" cy="1122363"/>
          </a:xfrm>
          <a:prstGeom prst="rect">
            <a:avLst/>
          </a:prstGeom>
          <a:solidFill>
            <a:srgbClr val="5B9BD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53ACDB-32A5-4303-8C00-0C9220AA4E2F}" type="datetimeFigureOut">
              <a:rPr lang="zh-CN" altLang="en-US" smtClean="0"/>
              <a:t>2019/10/14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F80F918-92AC-4DD3-B516-4E5AEDFA0B49}" type="slidenum">
              <a:rPr lang="zh-CN" altLang="en-US" smtClean="0"/>
              <a:t>‹#›</a:t>
            </a:fld>
            <a:endParaRPr lang="zh-CN" altLang="en-US"/>
          </a:p>
        </p:txBody>
      </p:sp>
      <p:pic>
        <p:nvPicPr>
          <p:cNvPr id="8" name="图片 7"/>
          <p:cNvPicPr>
            <a:picLocks noChangeAspect="1"/>
          </p:cNvPicPr>
          <p:nvPr userDrawn="1"/>
        </p:nvPicPr>
        <p:blipFill>
          <a:blip r:embed="rId3" cstate="print">
            <a:extLst/>
          </a:blip>
          <a:stretch>
            <a:fillRect/>
          </a:stretch>
        </p:blipFill>
        <p:spPr>
          <a:xfrm>
            <a:off x="261814" y="23522"/>
            <a:ext cx="1098840" cy="10988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122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1"/>
            <a:ext cx="9144000" cy="1122363"/>
          </a:xfrm>
          <a:prstGeom prst="rect">
            <a:avLst/>
          </a:prstGeom>
          <a:solidFill>
            <a:srgbClr val="5B9BD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cstate="print">
            <a:extLst/>
          </a:blip>
          <a:stretch>
            <a:fillRect/>
          </a:stretch>
        </p:blipFill>
        <p:spPr>
          <a:xfrm>
            <a:off x="261814" y="23522"/>
            <a:ext cx="1098840" cy="10988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Date Placeholder 1"/>
          <p:cNvSpPr>
            <a:spLocks noGrp="1"/>
          </p:cNvSpPr>
          <p:nvPr>
            <p:ph type="dt" sz="half" idx="10"/>
          </p:nvPr>
        </p:nvSpPr>
        <p:spPr/>
        <p:txBody>
          <a:bodyPr/>
          <a:lstStyle/>
          <a:p>
            <a:fld id="{8F53ACDB-32A5-4303-8C00-0C9220AA4E2F}" type="datetimeFigureOut">
              <a:rPr lang="zh-CN" altLang="en-US" smtClean="0"/>
              <a:t>2019/10/14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F80F918-92AC-4DD3-B516-4E5AEDFA0B49}" type="slidenum">
              <a:rPr lang="zh-CN" altLang="en-US" smtClean="0"/>
              <a:t>‹#›</a:t>
            </a:fld>
            <a:endParaRPr lang="zh-CN" altLang="en-US"/>
          </a:p>
        </p:txBody>
      </p:sp>
    </p:spTree>
    <p:extLst>
      <p:ext uri="{BB962C8B-B14F-4D97-AF65-F5344CB8AC3E}">
        <p14:creationId xmlns:p14="http://schemas.microsoft.com/office/powerpoint/2010/main" val="300870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userDrawn="1"/>
        </p:nvSpPr>
        <p:spPr>
          <a:xfrm>
            <a:off x="0" y="-1"/>
            <a:ext cx="9144000" cy="1122363"/>
          </a:xfrm>
          <a:prstGeom prst="rect">
            <a:avLst/>
          </a:prstGeom>
          <a:solidFill>
            <a:srgbClr val="5B9BD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F53ACDB-32A5-4303-8C00-0C9220AA4E2F}" type="datetimeFigureOut">
              <a:rPr lang="zh-CN" altLang="en-US" smtClean="0"/>
              <a:t>2019/10/14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F80F918-92AC-4DD3-B516-4E5AEDFA0B49}" type="slidenum">
              <a:rPr lang="zh-CN" altLang="en-US" smtClean="0"/>
              <a:t>‹#›</a:t>
            </a:fld>
            <a:endParaRPr lang="zh-CN" altLang="en-US"/>
          </a:p>
        </p:txBody>
      </p:sp>
      <p:pic>
        <p:nvPicPr>
          <p:cNvPr id="9" name="图片 8"/>
          <p:cNvPicPr>
            <a:picLocks noChangeAspect="1"/>
          </p:cNvPicPr>
          <p:nvPr userDrawn="1"/>
        </p:nvPicPr>
        <p:blipFill>
          <a:blip r:embed="rId2" cstate="print">
            <a:extLst/>
          </a:blip>
          <a:stretch>
            <a:fillRect/>
          </a:stretch>
        </p:blipFill>
        <p:spPr>
          <a:xfrm>
            <a:off x="261814" y="23522"/>
            <a:ext cx="1098840" cy="10988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2465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4" name="Rectangle 18"/>
          <p:cNvSpPr txBox="1">
            <a:spLocks noChangeArrowheads="1"/>
          </p:cNvSpPr>
          <p:nvPr userDrawn="1"/>
        </p:nvSpPr>
        <p:spPr bwMode="auto">
          <a:xfrm>
            <a:off x="6553200" y="6248400"/>
            <a:ext cx="2133600" cy="457200"/>
          </a:xfrm>
          <a:prstGeom prst="rect">
            <a:avLst/>
          </a:prstGeom>
          <a:noFill/>
          <a:ln w="9525">
            <a:noFill/>
            <a:miter lim="800000"/>
            <a:headEnd/>
            <a:tailEnd/>
          </a:ln>
          <a:effectLst/>
        </p:spPr>
        <p:txBody>
          <a:bodyPr anchor="b"/>
          <a:lstStyle>
            <a:lvl1pPr>
              <a:defRPr/>
            </a:lvl1pPr>
          </a:lstStyle>
          <a:p>
            <a:pPr algn="r">
              <a:defRPr/>
            </a:pPr>
            <a:endParaRPr lang="en-US" altLang="zh-CN" sz="1200" dirty="0">
              <a:latin typeface="Arial Black" pitchFamily="34" charset="0"/>
              <a:ea typeface="宋体" pitchFamily="2"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AA0923C4-64F9-4038-B673-F96EA156091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
        <p:nvSpPr>
          <p:cNvPr id="8" name="矩形 7"/>
          <p:cNvSpPr/>
          <p:nvPr userDrawn="1"/>
        </p:nvSpPr>
        <p:spPr>
          <a:xfrm>
            <a:off x="0" y="-1"/>
            <a:ext cx="9144000" cy="1122363"/>
          </a:xfrm>
          <a:prstGeom prst="rect">
            <a:avLst/>
          </a:prstGeom>
          <a:solidFill>
            <a:srgbClr val="5B9BD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blip>
          <a:stretch>
            <a:fillRect/>
          </a:stretch>
        </p:blipFill>
        <p:spPr>
          <a:xfrm>
            <a:off x="261814" y="23522"/>
            <a:ext cx="1098840" cy="10988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751040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5857875" y="6215063"/>
            <a:ext cx="2895600" cy="457200"/>
          </a:xfrm>
          <a:prstGeom prst="rect">
            <a:avLst/>
          </a:prstGeom>
          <a:noFill/>
          <a:ln w="9525">
            <a:noFill/>
            <a:miter lim="800000"/>
            <a:headEnd/>
            <a:tailEnd/>
          </a:ln>
          <a:effectLst/>
        </p:spPr>
        <p:txBody>
          <a:bodyPr anchor="b"/>
          <a:lstStyle>
            <a:lvl1pPr>
              <a:defRPr sz="2000" baseline="0" dirty="0" smtClean="0">
                <a:solidFill>
                  <a:schemeClr val="bg2"/>
                </a:solidFill>
                <a:ea typeface="隶书" pitchFamily="49" charset="-122"/>
              </a:defRPr>
            </a:lvl1pPr>
          </a:lstStyle>
          <a:p>
            <a:pPr algn="ctr">
              <a:defRPr/>
            </a:pPr>
            <a:endParaRPr lang="en-US" altLang="zh-CN">
              <a:latin typeface="Arial" charset="0"/>
            </a:endParaRPr>
          </a:p>
        </p:txBody>
      </p:sp>
      <p:sp>
        <p:nvSpPr>
          <p:cNvPr id="6" name="标题 1"/>
          <p:cNvSpPr>
            <a:spLocks noGrp="1"/>
          </p:cNvSpPr>
          <p:nvPr>
            <p:ph type="title"/>
          </p:nvPr>
        </p:nvSpPr>
        <p:spPr>
          <a:xfrm>
            <a:off x="457200" y="457200"/>
            <a:ext cx="8229600" cy="884238"/>
          </a:xfrm>
        </p:spPr>
        <p:txBody>
          <a:bodyPr/>
          <a:lstStyle/>
          <a:p>
            <a:r>
              <a:rPr lang="zh-CN" altLang="en-US"/>
              <a:t>单击此处编辑母版标题样式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901A20D-C916-4285-BFE4-CFB0D4D7665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180915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7350" y="276278"/>
            <a:ext cx="7486650" cy="7121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黑体" panose="02010609060101010101" pitchFamily="49" charset="-122"/>
                <a:ea typeface="黑体" panose="02010609060101010101" pitchFamily="49" charset="-122"/>
              </a:defRPr>
            </a:lvl1pPr>
          </a:lstStyle>
          <a:p>
            <a:fld id="{8F53ACDB-32A5-4303-8C00-0C9220AA4E2F}" type="datetimeFigureOut">
              <a:rPr lang="zh-CN" altLang="en-US" smtClean="0"/>
              <a:pPr/>
              <a:t>2019/10/14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黑体" panose="02010609060101010101" pitchFamily="49" charset="-122"/>
                <a:ea typeface="黑体" panose="02010609060101010101" pitchFamily="49" charset="-122"/>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黑体" panose="02010609060101010101" pitchFamily="49" charset="-122"/>
                <a:ea typeface="黑体" panose="02010609060101010101" pitchFamily="49" charset="-122"/>
              </a:defRPr>
            </a:lvl1pPr>
          </a:lstStyle>
          <a:p>
            <a:fld id="{7F80F918-92AC-4DD3-B516-4E5AEDFA0B49}" type="slidenum">
              <a:rPr lang="zh-CN" altLang="en-US" smtClean="0"/>
              <a:pPr/>
              <a:t>‹#›</a:t>
            </a:fld>
            <a:endParaRPr lang="zh-CN" altLang="en-US"/>
          </a:p>
        </p:txBody>
      </p:sp>
      <p:pic>
        <p:nvPicPr>
          <p:cNvPr id="9" name="Picture 4"/>
          <p:cNvPicPr>
            <a:picLocks noChangeAspect="1" noChangeArrowheads="1"/>
          </p:cNvPicPr>
          <p:nvPr userDrawn="1"/>
        </p:nvPicPr>
        <p:blipFill>
          <a:blip r:embed="rId19" cstate="print"/>
          <a:srcRect/>
          <a:stretch>
            <a:fillRect/>
          </a:stretch>
        </p:blipFill>
        <p:spPr bwMode="auto">
          <a:xfrm>
            <a:off x="4439854" y="6015789"/>
            <a:ext cx="4704146" cy="1299829"/>
          </a:xfrm>
          <a:prstGeom prst="rect">
            <a:avLst/>
          </a:prstGeom>
          <a:noFill/>
          <a:ln w="9525">
            <a:noFill/>
            <a:miter lim="800000"/>
            <a:headEnd/>
            <a:tailEnd/>
          </a:ln>
        </p:spPr>
      </p:pic>
    </p:spTree>
    <p:extLst>
      <p:ext uri="{BB962C8B-B14F-4D97-AF65-F5344CB8AC3E}">
        <p14:creationId xmlns:p14="http://schemas.microsoft.com/office/powerpoint/2010/main" val="394321256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txStyles>
    <p:titleStyle>
      <a:lvl1pPr algn="l" defTabSz="914400" rtl="0" eaLnBrk="1" latinLnBrk="0" hangingPunct="1">
        <a:lnSpc>
          <a:spcPct val="90000"/>
        </a:lnSpc>
        <a:spcBef>
          <a:spcPct val="0"/>
        </a:spcBef>
        <a:buNone/>
        <a:defRPr sz="4400" kern="1200">
          <a:solidFill>
            <a:schemeClr val="accent5">
              <a:lumMod val="50000"/>
            </a:schemeClr>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oleObject" Target="../embeddings/oleObject6.bin"/><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17.png"/><Relationship Id="rId5" Type="http://schemas.openxmlformats.org/officeDocument/2006/relationships/oleObject" Target="../embeddings/oleObject12.bin"/><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audio1.wav"/><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audio" Target="../media/audio1.wav"/><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50.wmf"/><Relationship Id="rId5" Type="http://schemas.openxmlformats.org/officeDocument/2006/relationships/oleObject" Target="../embeddings/oleObject16.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53.wmf"/><Relationship Id="rId4" Type="http://schemas.openxmlformats.org/officeDocument/2006/relationships/oleObject" Target="../embeddings/oleObject19.bin"/></Relationships>
</file>

<file path=ppt/slides/_rels/slide43.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59.wmf"/><Relationship Id="rId2" Type="http://schemas.openxmlformats.org/officeDocument/2006/relationships/slideLayout" Target="../slideLayouts/slideLayout4.xml"/><Relationship Id="rId16" Type="http://schemas.openxmlformats.org/officeDocument/2006/relationships/image" Target="../media/image61.wmf"/><Relationship Id="rId1" Type="http://schemas.openxmlformats.org/officeDocument/2006/relationships/vmlDrawing" Target="../drawings/vmlDrawing11.vml"/><Relationship Id="rId6" Type="http://schemas.openxmlformats.org/officeDocument/2006/relationships/image" Target="../media/image56.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23.bin"/><Relationship Id="rId14" Type="http://schemas.openxmlformats.org/officeDocument/2006/relationships/image" Target="../media/image60.wmf"/></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28.bin"/><Relationship Id="rId4" Type="http://schemas.openxmlformats.org/officeDocument/2006/relationships/image" Target="../media/image63.wmf"/></Relationships>
</file>

<file path=ppt/slides/_rels/slide47.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31.bin"/><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png"/><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86.wmf"/><Relationship Id="rId5" Type="http://schemas.openxmlformats.org/officeDocument/2006/relationships/oleObject" Target="../embeddings/oleObject34.bin"/><Relationship Id="rId4" Type="http://schemas.openxmlformats.org/officeDocument/2006/relationships/image" Target="../media/image85.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16.vml"/><Relationship Id="rId4" Type="http://schemas.openxmlformats.org/officeDocument/2006/relationships/image" Target="../media/image93.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0.xml"/><Relationship Id="rId1" Type="http://schemas.openxmlformats.org/officeDocument/2006/relationships/vmlDrawing" Target="../drawings/vmlDrawing17.v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1.xml"/><Relationship Id="rId1" Type="http://schemas.openxmlformats.org/officeDocument/2006/relationships/vmlDrawing" Target="../drawings/vmlDrawing18.v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47990" y="1122363"/>
            <a:ext cx="8448020" cy="2387600"/>
          </a:xfrm>
        </p:spPr>
        <p:txBody>
          <a:bodyPr>
            <a:normAutofit/>
          </a:bodyPr>
          <a:lstStyle/>
          <a:p>
            <a:pPr>
              <a:lnSpc>
                <a:spcPct val="120000"/>
              </a:lnSpc>
            </a:pPr>
            <a:r>
              <a:rPr lang="zh-CN" altLang="en-US" smtClean="0"/>
              <a:t>视频</a:t>
            </a:r>
            <a:r>
              <a:rPr lang="zh-CN" altLang="en-US"/>
              <a:t>图像</a:t>
            </a:r>
            <a:r>
              <a:rPr lang="zh-CN" altLang="en-US" smtClean="0"/>
              <a:t>压缩</a:t>
            </a:r>
            <a:r>
              <a:rPr lang="zh-CN" altLang="en-US" dirty="0"/>
              <a:t>编码</a:t>
            </a:r>
          </a:p>
        </p:txBody>
      </p:sp>
      <p:sp>
        <p:nvSpPr>
          <p:cNvPr id="6" name="Rectangle 4"/>
          <p:cNvSpPr>
            <a:spLocks noChangeArrowheads="1"/>
          </p:cNvSpPr>
          <p:nvPr/>
        </p:nvSpPr>
        <p:spPr bwMode="auto">
          <a:xfrm>
            <a:off x="2065167" y="5031548"/>
            <a:ext cx="5473700" cy="122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fontAlgn="t">
              <a:spcBef>
                <a:spcPct val="10000"/>
              </a:spcBef>
              <a:spcAft>
                <a:spcPct val="0"/>
              </a:spcAft>
              <a:buClr>
                <a:srgbClr val="FF9900"/>
              </a:buClr>
              <a:buFont typeface="Wingdings" pitchFamily="2" charset="2"/>
              <a:buNone/>
            </a:pPr>
            <a:r>
              <a:rPr lang="zh-CN" altLang="en-US" sz="2400" dirty="0">
                <a:solidFill>
                  <a:srgbClr val="000099"/>
                </a:solidFill>
                <a:latin typeface="黑体" pitchFamily="2" charset="-122"/>
              </a:rPr>
              <a:t>武汉大学计算机学院</a:t>
            </a:r>
            <a:endParaRPr lang="en-US" altLang="zh-CN" sz="2400" dirty="0">
              <a:solidFill>
                <a:srgbClr val="000099"/>
              </a:solidFill>
              <a:latin typeface="黑体" pitchFamily="2" charset="-122"/>
            </a:endParaRPr>
          </a:p>
        </p:txBody>
      </p:sp>
    </p:spTree>
    <p:extLst>
      <p:ext uri="{BB962C8B-B14F-4D97-AF65-F5344CB8AC3E}">
        <p14:creationId xmlns:p14="http://schemas.microsoft.com/office/powerpoint/2010/main" val="3104287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37877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三步搜索法</a:t>
            </a:r>
            <a:endParaRPr lang="en-US" altLang="zh-CN" kern="0" dirty="0"/>
          </a:p>
          <a:p>
            <a:pPr lvl="1" eaLnBrk="1" hangingPunct="1">
              <a:lnSpc>
                <a:spcPts val="2400"/>
              </a:lnSpc>
              <a:defRPr/>
            </a:pPr>
            <a:r>
              <a:rPr lang="zh-CN" altLang="en-US" sz="1800" kern="0" dirty="0"/>
              <a:t>（</a:t>
            </a:r>
            <a:r>
              <a:rPr lang="en-US" altLang="zh-CN" sz="1800" kern="0" dirty="0"/>
              <a:t>1</a:t>
            </a:r>
            <a:r>
              <a:rPr lang="zh-CN" altLang="en-US" sz="1800" kern="0" dirty="0"/>
              <a:t>）以窗口中心为中心，</a:t>
            </a:r>
            <a:r>
              <a:rPr lang="zh-CN" altLang="en-US" sz="1800" b="1" kern="0" dirty="0">
                <a:solidFill>
                  <a:srgbClr val="FF0000"/>
                </a:solidFill>
              </a:rPr>
              <a:t>步长为</a:t>
            </a:r>
            <a:r>
              <a:rPr lang="en-US" altLang="zh-CN" sz="1800" b="1" kern="0" dirty="0">
                <a:solidFill>
                  <a:srgbClr val="FF0000"/>
                </a:solidFill>
              </a:rPr>
              <a:t>4</a:t>
            </a:r>
            <a:r>
              <a:rPr lang="zh-CN" altLang="en-US" sz="1800" kern="0" dirty="0"/>
              <a:t>，进行周围</a:t>
            </a:r>
            <a:r>
              <a:rPr lang="en-US" altLang="zh-CN" sz="1800" kern="0" dirty="0"/>
              <a:t>8</a:t>
            </a:r>
            <a:r>
              <a:rPr lang="zh-CN" altLang="en-US" sz="1800" kern="0" dirty="0"/>
              <a:t>个点搜索，得到一个最佳匹配点，共搜索了</a:t>
            </a:r>
            <a:r>
              <a:rPr lang="en-US" altLang="zh-CN" sz="1800" kern="0" dirty="0"/>
              <a:t>9</a:t>
            </a:r>
            <a:r>
              <a:rPr lang="zh-CN" altLang="en-US" sz="1800" kern="0" dirty="0"/>
              <a:t>个点</a:t>
            </a:r>
            <a:endParaRPr lang="en-US" altLang="zh-CN" sz="1800" kern="0" dirty="0"/>
          </a:p>
          <a:p>
            <a:pPr lvl="1" eaLnBrk="1" hangingPunct="1">
              <a:lnSpc>
                <a:spcPts val="2400"/>
              </a:lnSpc>
              <a:defRPr/>
            </a:pPr>
            <a:r>
              <a:rPr lang="zh-CN" altLang="en-US" sz="1800" kern="0" dirty="0"/>
              <a:t>（</a:t>
            </a:r>
            <a:r>
              <a:rPr lang="en-US" altLang="zh-CN" sz="1800" kern="0" dirty="0"/>
              <a:t>2</a:t>
            </a:r>
            <a:r>
              <a:rPr lang="zh-CN" altLang="en-US" sz="1800" kern="0" dirty="0"/>
              <a:t>）以上一步最佳匹配点为中心，</a:t>
            </a:r>
            <a:r>
              <a:rPr lang="zh-CN" altLang="en-US" sz="1800" b="1" kern="0" dirty="0">
                <a:solidFill>
                  <a:srgbClr val="FF0000"/>
                </a:solidFill>
              </a:rPr>
              <a:t>步长为</a:t>
            </a:r>
            <a:r>
              <a:rPr lang="en-US" altLang="zh-CN" sz="1800" b="1" kern="0" dirty="0">
                <a:solidFill>
                  <a:srgbClr val="FF0000"/>
                </a:solidFill>
              </a:rPr>
              <a:t>2</a:t>
            </a:r>
            <a:r>
              <a:rPr lang="zh-CN" altLang="en-US" sz="1800" kern="0" dirty="0"/>
              <a:t>，继续搜索周围</a:t>
            </a:r>
            <a:r>
              <a:rPr lang="en-US" altLang="zh-CN" sz="1800" kern="0" dirty="0"/>
              <a:t>8</a:t>
            </a:r>
            <a:r>
              <a:rPr lang="zh-CN" altLang="en-US" sz="1800" kern="0" dirty="0"/>
              <a:t>个点得到最佳匹配点，共搜索了</a:t>
            </a:r>
            <a:r>
              <a:rPr lang="en-US" altLang="zh-CN" sz="1800" kern="0" dirty="0"/>
              <a:t>8</a:t>
            </a:r>
            <a:r>
              <a:rPr lang="zh-CN" altLang="en-US" sz="1800" kern="0" dirty="0"/>
              <a:t>个点</a:t>
            </a:r>
            <a:endParaRPr lang="en-US" altLang="zh-CN" sz="1800" kern="0" dirty="0"/>
          </a:p>
          <a:p>
            <a:pPr lvl="1" eaLnBrk="1" hangingPunct="1">
              <a:lnSpc>
                <a:spcPts val="2400"/>
              </a:lnSpc>
              <a:defRPr/>
            </a:pPr>
            <a:r>
              <a:rPr lang="zh-CN" altLang="en-US" sz="1800" kern="0" dirty="0"/>
              <a:t>（</a:t>
            </a:r>
            <a:r>
              <a:rPr lang="en-US" altLang="zh-CN" sz="1800" kern="0" dirty="0"/>
              <a:t>3</a:t>
            </a:r>
            <a:r>
              <a:rPr lang="zh-CN" altLang="en-US" sz="1800" kern="0" dirty="0"/>
              <a:t>）同上一步，只是</a:t>
            </a:r>
            <a:r>
              <a:rPr lang="zh-CN" altLang="en-US" sz="1800" b="1" kern="0" dirty="0">
                <a:solidFill>
                  <a:srgbClr val="FF0000"/>
                </a:solidFill>
              </a:rPr>
              <a:t>步长为</a:t>
            </a:r>
            <a:r>
              <a:rPr lang="en-US" altLang="zh-CN" sz="1800" b="1" kern="0" dirty="0">
                <a:solidFill>
                  <a:srgbClr val="FF0000"/>
                </a:solidFill>
              </a:rPr>
              <a:t>1</a:t>
            </a:r>
            <a:r>
              <a:rPr lang="zh-CN" altLang="en-US" sz="1800" kern="0" dirty="0"/>
              <a:t>，最后得到的最佳匹配点就是最终匹配点</a:t>
            </a:r>
            <a:endParaRPr lang="en-US" altLang="zh-CN" sz="1800" kern="0" dirty="0"/>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628775"/>
            <a:ext cx="42386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9221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8251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运动矢量示例</a:t>
            </a:r>
            <a:endParaRPr lang="en-US" altLang="zh-CN" kern="0" dirty="0"/>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30550" y="1951038"/>
            <a:ext cx="2984500" cy="243522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2355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435100" y="4581525"/>
            <a:ext cx="6546850" cy="1674813"/>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35844316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539750" y="2828925"/>
          <a:ext cx="4014788" cy="2687638"/>
        </p:xfrm>
        <a:graphic>
          <a:graphicData uri="http://schemas.openxmlformats.org/presentationml/2006/ole">
            <mc:AlternateContent xmlns:mc="http://schemas.openxmlformats.org/markup-compatibility/2006">
              <mc:Choice xmlns:v="urn:schemas-microsoft-com:vml" Requires="v">
                <p:oleObj spid="_x0000_s3082" name="位图图像" r:id="rId3" imgW="4266667" imgH="3343742" progId="Paint.Picture">
                  <p:embed/>
                </p:oleObj>
              </mc:Choice>
              <mc:Fallback>
                <p:oleObj name="位图图像" r:id="rId3" imgW="4266667" imgH="334374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28925"/>
                        <a:ext cx="401478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9" name="Rectangle 1026"/>
          <p:cNvSpPr>
            <a:spLocks noGrp="1" noChangeArrowheads="1"/>
          </p:cNvSpPr>
          <p:nvPr>
            <p:ph type="title"/>
          </p:nvPr>
        </p:nvSpPr>
        <p:spPr/>
        <p:txBody>
          <a:bodyPr/>
          <a:lstStyle/>
          <a:p>
            <a:pPr eaLnBrk="1" hangingPunct="1"/>
            <a:r>
              <a:rPr lang="zh-CN" altLang="en-US"/>
              <a:t>帧间预测编码的运动估计</a:t>
            </a:r>
          </a:p>
        </p:txBody>
      </p:sp>
      <p:graphicFrame>
        <p:nvGraphicFramePr>
          <p:cNvPr id="28676" name="对象 1"/>
          <p:cNvGraphicFramePr>
            <a:graphicFrameLocks noChangeAspect="1"/>
          </p:cNvGraphicFramePr>
          <p:nvPr/>
        </p:nvGraphicFramePr>
        <p:xfrm>
          <a:off x="4716463" y="2828925"/>
          <a:ext cx="4014787" cy="2663825"/>
        </p:xfrm>
        <a:graphic>
          <a:graphicData uri="http://schemas.openxmlformats.org/presentationml/2006/ole">
            <mc:AlternateContent xmlns:mc="http://schemas.openxmlformats.org/markup-compatibility/2006">
              <mc:Choice xmlns:v="urn:schemas-microsoft-com:vml" Requires="v">
                <p:oleObj spid="_x0000_s3083" name="位图图像" r:id="rId5" imgW="4266667" imgH="3505689" progId="PBrush">
                  <p:embed/>
                </p:oleObj>
              </mc:Choice>
              <mc:Fallback>
                <p:oleObj name="位图图像" r:id="rId5" imgW="4266667" imgH="3505689"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828925"/>
                        <a:ext cx="40147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027"/>
          <p:cNvSpPr txBox="1">
            <a:spLocks noChangeArrowheads="1"/>
          </p:cNvSpPr>
          <p:nvPr/>
        </p:nvSpPr>
        <p:spPr bwMode="auto">
          <a:xfrm>
            <a:off x="496888" y="1268413"/>
            <a:ext cx="82518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运动估计的目的</a:t>
            </a:r>
            <a:endParaRPr lang="en-US" altLang="zh-CN" kern="0" dirty="0"/>
          </a:p>
          <a:p>
            <a:pPr lvl="1" eaLnBrk="1" hangingPunct="1">
              <a:lnSpc>
                <a:spcPts val="2400"/>
              </a:lnSpc>
              <a:defRPr/>
            </a:pPr>
            <a:r>
              <a:rPr lang="zh-CN" altLang="en-US" sz="1800" kern="0" dirty="0"/>
              <a:t>引入运动估计，就是为了</a:t>
            </a:r>
            <a:r>
              <a:rPr lang="zh-CN" altLang="en-US" sz="1800" b="1" kern="0" dirty="0">
                <a:solidFill>
                  <a:srgbClr val="FF0000"/>
                </a:solidFill>
              </a:rPr>
              <a:t>减少</a:t>
            </a:r>
            <a:r>
              <a:rPr lang="zh-CN" altLang="en-US" sz="1800" kern="0" dirty="0"/>
              <a:t>帧间预测编码</a:t>
            </a:r>
            <a:r>
              <a:rPr lang="zh-CN" altLang="en-US" sz="1800" b="1" kern="0" dirty="0">
                <a:solidFill>
                  <a:srgbClr val="FF0000"/>
                </a:solidFill>
              </a:rPr>
              <a:t>残差图像</a:t>
            </a:r>
            <a:r>
              <a:rPr lang="zh-CN" altLang="en-US" sz="1800" kern="0" dirty="0"/>
              <a:t>所包含的</a:t>
            </a:r>
            <a:r>
              <a:rPr lang="zh-CN" altLang="en-US" sz="1800" b="1" kern="0" dirty="0">
                <a:solidFill>
                  <a:srgbClr val="FF0000"/>
                </a:solidFill>
              </a:rPr>
              <a:t>信息量</a:t>
            </a:r>
            <a:r>
              <a:rPr lang="zh-CN" altLang="en-US" sz="1800" kern="0" dirty="0"/>
              <a:t>，进而达到数据</a:t>
            </a:r>
            <a:r>
              <a:rPr lang="zh-CN" altLang="en-US" sz="1800" b="1" kern="0" dirty="0">
                <a:solidFill>
                  <a:srgbClr val="FF0000"/>
                </a:solidFill>
              </a:rPr>
              <a:t>压缩</a:t>
            </a:r>
            <a:r>
              <a:rPr lang="zh-CN" altLang="en-US" sz="1800" kern="0" dirty="0"/>
              <a:t>的目的</a:t>
            </a:r>
            <a:endParaRPr lang="en-US" altLang="zh-CN" sz="1800" kern="0" dirty="0"/>
          </a:p>
        </p:txBody>
      </p:sp>
      <p:sp>
        <p:nvSpPr>
          <p:cNvPr id="28678" name="矩形 1"/>
          <p:cNvSpPr>
            <a:spLocks noChangeArrowheads="1"/>
          </p:cNvSpPr>
          <p:nvPr/>
        </p:nvSpPr>
        <p:spPr bwMode="auto">
          <a:xfrm>
            <a:off x="1476375" y="5661025"/>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800">
                <a:solidFill>
                  <a:srgbClr val="0000FF"/>
                </a:solidFill>
              </a:rPr>
              <a:t>未进行运动估计的残差</a:t>
            </a:r>
          </a:p>
        </p:txBody>
      </p:sp>
      <p:sp>
        <p:nvSpPr>
          <p:cNvPr id="28679" name="矩形 1"/>
          <p:cNvSpPr>
            <a:spLocks noChangeArrowheads="1"/>
          </p:cNvSpPr>
          <p:nvPr/>
        </p:nvSpPr>
        <p:spPr bwMode="auto">
          <a:xfrm>
            <a:off x="5508625" y="5589588"/>
            <a:ext cx="260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en-US" altLang="zh-CN" sz="1800">
                <a:solidFill>
                  <a:srgbClr val="0000FF"/>
                </a:solidFill>
              </a:rPr>
              <a:t>16×16 </a:t>
            </a:r>
            <a:r>
              <a:rPr lang="zh-CN" altLang="en-US" sz="1800">
                <a:solidFill>
                  <a:srgbClr val="0000FF"/>
                </a:solidFill>
              </a:rPr>
              <a:t>运动估计的残差</a:t>
            </a:r>
          </a:p>
        </p:txBody>
      </p:sp>
    </p:spTree>
    <p:extLst>
      <p:ext uri="{BB962C8B-B14F-4D97-AF65-F5344CB8AC3E}">
        <p14:creationId xmlns:p14="http://schemas.microsoft.com/office/powerpoint/2010/main" val="308928719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ipe(down)">
                                      <p:cBhvr>
                                        <p:cTn id="7" dur="500"/>
                                        <p:tgtEl>
                                          <p:spTgt spid="28674"/>
                                        </p:tgtEl>
                                      </p:cBhvr>
                                    </p:animEffect>
                                  </p:childTnLst>
                                </p:cTn>
                              </p:par>
                              <p:par>
                                <p:cTn id="8" presetID="22" presetClass="entr" presetSubtype="4" fill="hold"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wipe(down)">
                                      <p:cBhvr>
                                        <p:cTn id="10" dur="500"/>
                                        <p:tgtEl>
                                          <p:spTgt spid="2867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678"/>
                                        </p:tgtEl>
                                        <p:attrNameLst>
                                          <p:attrName>style.visibility</p:attrName>
                                        </p:attrNameLst>
                                      </p:cBhvr>
                                      <p:to>
                                        <p:strVal val="visible"/>
                                      </p:to>
                                    </p:set>
                                    <p:animEffect transition="in" filter="wipe(down)">
                                      <p:cBhvr>
                                        <p:cTn id="13" dur="500"/>
                                        <p:tgtEl>
                                          <p:spTgt spid="2867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679"/>
                                        </p:tgtEl>
                                        <p:attrNameLst>
                                          <p:attrName>style.visibility</p:attrName>
                                        </p:attrNameLst>
                                      </p:cBhvr>
                                      <p:to>
                                        <p:strVal val="visible"/>
                                      </p:to>
                                    </p:set>
                                    <p:animEffect transition="in" filter="wipe(down)">
                                      <p:cBhvr>
                                        <p:cTn id="16" dur="500"/>
                                        <p:tgtEl>
                                          <p:spTgt spid="2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286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3"/>
          <p:cNvGraphicFramePr>
            <a:graphicFrameLocks noChangeAspect="1"/>
          </p:cNvGraphicFramePr>
          <p:nvPr/>
        </p:nvGraphicFramePr>
        <p:xfrm>
          <a:off x="323850" y="2060575"/>
          <a:ext cx="8458200" cy="4419600"/>
        </p:xfrm>
        <a:graphic>
          <a:graphicData uri="http://schemas.openxmlformats.org/presentationml/2006/ole">
            <mc:AlternateContent xmlns:mc="http://schemas.openxmlformats.org/markup-compatibility/2006">
              <mc:Choice xmlns:v="urn:schemas-microsoft-com:vml" Requires="v">
                <p:oleObj spid="_x0000_s4102" name="位图图像" r:id="rId3" imgW="7400000" imgH="3315163" progId="Paint.Picture">
                  <p:embed/>
                </p:oleObj>
              </mc:Choice>
              <mc:Fallback>
                <p:oleObj name="位图图像" r:id="rId3" imgW="7400000" imgH="331516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060575"/>
                        <a:ext cx="8458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3" name="矩形 1"/>
          <p:cNvSpPr>
            <a:spLocks noChangeArrowheads="1"/>
          </p:cNvSpPr>
          <p:nvPr/>
        </p:nvSpPr>
        <p:spPr bwMode="auto">
          <a:xfrm>
            <a:off x="468313" y="1341438"/>
            <a:ext cx="74882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lnSpc>
                <a:spcPct val="90000"/>
              </a:lnSpc>
              <a:spcBef>
                <a:spcPct val="30000"/>
              </a:spcBef>
              <a:buClr>
                <a:srgbClr val="FF9900"/>
              </a:buClr>
              <a:buSzTx/>
            </a:pPr>
            <a:r>
              <a:rPr lang="zh-CN" altLang="en-US" b="1">
                <a:solidFill>
                  <a:srgbClr val="0000FF"/>
                </a:solidFill>
              </a:rPr>
              <a:t>为什么</a:t>
            </a:r>
            <a:r>
              <a:rPr lang="en-US" altLang="zh-CN" b="1">
                <a:solidFill>
                  <a:srgbClr val="0000FF"/>
                </a:solidFill>
              </a:rPr>
              <a:t>16×16 </a:t>
            </a:r>
            <a:r>
              <a:rPr lang="zh-CN" altLang="en-US" b="1">
                <a:solidFill>
                  <a:srgbClr val="0000FF"/>
                </a:solidFill>
              </a:rPr>
              <a:t>运动估计的残差信息量这么大？</a:t>
            </a:r>
          </a:p>
        </p:txBody>
      </p:sp>
      <p:sp>
        <p:nvSpPr>
          <p:cNvPr id="25604" name="Rectangle 1026"/>
          <p:cNvSpPr>
            <a:spLocks noGrp="1" noChangeArrowheads="1"/>
          </p:cNvSpPr>
          <p:nvPr>
            <p:ph type="title"/>
          </p:nvPr>
        </p:nvSpPr>
        <p:spPr/>
        <p:txBody>
          <a:bodyPr/>
          <a:lstStyle/>
          <a:p>
            <a:pPr eaLnBrk="1" hangingPunct="1"/>
            <a:r>
              <a:rPr lang="zh-CN" altLang="en-US"/>
              <a:t>帧间预测编码的运动估计</a:t>
            </a:r>
          </a:p>
        </p:txBody>
      </p:sp>
    </p:spTree>
    <p:extLst>
      <p:ext uri="{BB962C8B-B14F-4D97-AF65-F5344CB8AC3E}">
        <p14:creationId xmlns:p14="http://schemas.microsoft.com/office/powerpoint/2010/main" val="1451600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pPr eaLnBrk="1" hangingPunct="1"/>
            <a:r>
              <a:rPr lang="zh-CN" altLang="en-US"/>
              <a:t>帧间预测编码的运动估计</a:t>
            </a:r>
          </a:p>
        </p:txBody>
      </p:sp>
      <p:sp>
        <p:nvSpPr>
          <p:cNvPr id="6" name="Rectangle 1027"/>
          <p:cNvSpPr txBox="1">
            <a:spLocks noChangeArrowheads="1"/>
          </p:cNvSpPr>
          <p:nvPr/>
        </p:nvSpPr>
        <p:spPr bwMode="auto">
          <a:xfrm>
            <a:off x="496888" y="1268413"/>
            <a:ext cx="8251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运动估计与块大小：</a:t>
            </a:r>
            <a:r>
              <a:rPr lang="en-US" altLang="zh-CN" sz="2400" b="0" kern="0" dirty="0"/>
              <a:t>16×16 </a:t>
            </a:r>
            <a:r>
              <a:rPr lang="zh-CN" altLang="en-US" sz="2400" b="0" kern="0" dirty="0"/>
              <a:t>运动估计残差</a:t>
            </a:r>
          </a:p>
          <a:p>
            <a:pPr eaLnBrk="1" hangingPunct="1">
              <a:defRPr/>
            </a:pPr>
            <a:endParaRPr lang="en-US" altLang="zh-CN" sz="1800" kern="0" dirty="0"/>
          </a:p>
        </p:txBody>
      </p:sp>
      <p:graphicFrame>
        <p:nvGraphicFramePr>
          <p:cNvPr id="26628" name="对象 2"/>
          <p:cNvGraphicFramePr>
            <a:graphicFrameLocks noChangeAspect="1"/>
          </p:cNvGraphicFramePr>
          <p:nvPr/>
        </p:nvGraphicFramePr>
        <p:xfrm>
          <a:off x="1258888" y="1916113"/>
          <a:ext cx="6927850" cy="4597400"/>
        </p:xfrm>
        <a:graphic>
          <a:graphicData uri="http://schemas.openxmlformats.org/presentationml/2006/ole">
            <mc:AlternateContent xmlns:mc="http://schemas.openxmlformats.org/markup-compatibility/2006">
              <mc:Choice xmlns:v="urn:schemas-microsoft-com:vml" Requires="v">
                <p:oleObj spid="_x0000_s5126" name="位图图像" r:id="rId3" imgW="4266667" imgH="3505689" progId="PBrush">
                  <p:embed/>
                </p:oleObj>
              </mc:Choice>
              <mc:Fallback>
                <p:oleObj name="位图图像" r:id="rId3" imgW="4266667" imgH="350568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16113"/>
                        <a:ext cx="692785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338523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p:txBody>
          <a:bodyPr/>
          <a:lstStyle/>
          <a:p>
            <a:pPr eaLnBrk="1" hangingPunct="1"/>
            <a:r>
              <a:rPr lang="zh-CN" altLang="en-US"/>
              <a:t>帧间预测编码的运动估计</a:t>
            </a:r>
          </a:p>
        </p:txBody>
      </p:sp>
      <p:sp>
        <p:nvSpPr>
          <p:cNvPr id="6" name="Rectangle 1027"/>
          <p:cNvSpPr txBox="1">
            <a:spLocks noChangeArrowheads="1"/>
          </p:cNvSpPr>
          <p:nvPr/>
        </p:nvSpPr>
        <p:spPr bwMode="auto">
          <a:xfrm>
            <a:off x="496888" y="1268413"/>
            <a:ext cx="8251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运动估计与块大小：</a:t>
            </a:r>
            <a:r>
              <a:rPr lang="en-US" altLang="zh-CN" sz="2400" b="0" kern="0" dirty="0"/>
              <a:t>8×8 </a:t>
            </a:r>
            <a:r>
              <a:rPr lang="zh-CN" altLang="en-US" sz="2400" b="0" kern="0" dirty="0"/>
              <a:t>运动估计残差</a:t>
            </a:r>
          </a:p>
          <a:p>
            <a:pPr eaLnBrk="1" hangingPunct="1">
              <a:defRPr/>
            </a:pPr>
            <a:endParaRPr lang="en-US" altLang="zh-CN" sz="1800" kern="0" dirty="0"/>
          </a:p>
        </p:txBody>
      </p:sp>
      <p:graphicFrame>
        <p:nvGraphicFramePr>
          <p:cNvPr id="27652" name="对象 1"/>
          <p:cNvGraphicFramePr>
            <a:graphicFrameLocks noChangeAspect="1"/>
          </p:cNvGraphicFramePr>
          <p:nvPr/>
        </p:nvGraphicFramePr>
        <p:xfrm>
          <a:off x="1258888" y="1916113"/>
          <a:ext cx="6927850" cy="4597400"/>
        </p:xfrm>
        <a:graphic>
          <a:graphicData uri="http://schemas.openxmlformats.org/presentationml/2006/ole">
            <mc:AlternateContent xmlns:mc="http://schemas.openxmlformats.org/markup-compatibility/2006">
              <mc:Choice xmlns:v="urn:schemas-microsoft-com:vml" Requires="v">
                <p:oleObj spid="_x0000_s6150" name="位图图像" r:id="rId3" imgW="4277322" imgH="3514286" progId="PBrush">
                  <p:embed/>
                </p:oleObj>
              </mc:Choice>
              <mc:Fallback>
                <p:oleObj name="位图图像" r:id="rId3" imgW="4277322" imgH="35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16113"/>
                        <a:ext cx="692785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83760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pPr eaLnBrk="1" hangingPunct="1"/>
            <a:r>
              <a:rPr lang="zh-CN" altLang="en-US"/>
              <a:t>帧间预测编码的运动估计</a:t>
            </a:r>
          </a:p>
        </p:txBody>
      </p:sp>
      <p:sp>
        <p:nvSpPr>
          <p:cNvPr id="6" name="Rectangle 1027"/>
          <p:cNvSpPr txBox="1">
            <a:spLocks noChangeArrowheads="1"/>
          </p:cNvSpPr>
          <p:nvPr/>
        </p:nvSpPr>
        <p:spPr bwMode="auto">
          <a:xfrm>
            <a:off x="496888" y="1268413"/>
            <a:ext cx="8251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运动估计与块大小：</a:t>
            </a:r>
            <a:r>
              <a:rPr lang="en-US" altLang="zh-CN" sz="2400" b="0" kern="0" dirty="0"/>
              <a:t>4×4 </a:t>
            </a:r>
            <a:r>
              <a:rPr lang="zh-CN" altLang="en-US" sz="2400" b="0" kern="0" dirty="0"/>
              <a:t>运动估计残差</a:t>
            </a:r>
          </a:p>
          <a:p>
            <a:pPr eaLnBrk="1" hangingPunct="1">
              <a:defRPr/>
            </a:pPr>
            <a:endParaRPr lang="en-US" altLang="zh-CN" sz="1800" kern="0" dirty="0"/>
          </a:p>
        </p:txBody>
      </p:sp>
      <p:graphicFrame>
        <p:nvGraphicFramePr>
          <p:cNvPr id="28676" name="对象 2"/>
          <p:cNvGraphicFramePr>
            <a:graphicFrameLocks noChangeAspect="1"/>
          </p:cNvGraphicFramePr>
          <p:nvPr/>
        </p:nvGraphicFramePr>
        <p:xfrm>
          <a:off x="1258888" y="1916113"/>
          <a:ext cx="6913562" cy="4579937"/>
        </p:xfrm>
        <a:graphic>
          <a:graphicData uri="http://schemas.openxmlformats.org/presentationml/2006/ole">
            <mc:AlternateContent xmlns:mc="http://schemas.openxmlformats.org/markup-compatibility/2006">
              <mc:Choice xmlns:v="urn:schemas-microsoft-com:vml" Requires="v">
                <p:oleObj spid="_x0000_s7174" name="位图图像" r:id="rId3" imgW="4277322" imgH="3505689" progId="PBrush">
                  <p:embed/>
                </p:oleObj>
              </mc:Choice>
              <mc:Fallback>
                <p:oleObj name="位图图像" r:id="rId3" imgW="4277322" imgH="350568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16113"/>
                        <a:ext cx="6913562"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52229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ChangeAspect="1"/>
          </p:cNvGraphicFramePr>
          <p:nvPr/>
        </p:nvGraphicFramePr>
        <p:xfrm>
          <a:off x="1476375" y="1866900"/>
          <a:ext cx="2857500" cy="1914525"/>
        </p:xfrm>
        <a:graphic>
          <a:graphicData uri="http://schemas.openxmlformats.org/presentationml/2006/ole">
            <mc:AlternateContent xmlns:mc="http://schemas.openxmlformats.org/markup-compatibility/2006">
              <mc:Choice xmlns:v="urn:schemas-microsoft-com:vml" Requires="v">
                <p:oleObj spid="_x0000_s8210" name="位图图像" r:id="rId3" imgW="4266667" imgH="3343742" progId="Paint.Picture">
                  <p:embed/>
                </p:oleObj>
              </mc:Choice>
              <mc:Fallback>
                <p:oleObj name="位图图像" r:id="rId3" imgW="4266667" imgH="334374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66900"/>
                        <a:ext cx="28575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9" name="Rectangle 1026"/>
          <p:cNvSpPr>
            <a:spLocks noGrp="1" noChangeArrowheads="1"/>
          </p:cNvSpPr>
          <p:nvPr>
            <p:ph type="title"/>
          </p:nvPr>
        </p:nvSpPr>
        <p:spPr/>
        <p:txBody>
          <a:bodyPr/>
          <a:lstStyle/>
          <a:p>
            <a:pPr eaLnBrk="1" hangingPunct="1"/>
            <a:r>
              <a:rPr lang="zh-CN" altLang="en-US"/>
              <a:t>帧间预测编码的运动估计</a:t>
            </a:r>
          </a:p>
        </p:txBody>
      </p:sp>
      <p:graphicFrame>
        <p:nvGraphicFramePr>
          <p:cNvPr id="29700" name="对象 1"/>
          <p:cNvGraphicFramePr>
            <a:graphicFrameLocks noChangeAspect="1"/>
          </p:cNvGraphicFramePr>
          <p:nvPr/>
        </p:nvGraphicFramePr>
        <p:xfrm>
          <a:off x="5076825" y="1870075"/>
          <a:ext cx="2879725" cy="1911350"/>
        </p:xfrm>
        <a:graphic>
          <a:graphicData uri="http://schemas.openxmlformats.org/presentationml/2006/ole">
            <mc:AlternateContent xmlns:mc="http://schemas.openxmlformats.org/markup-compatibility/2006">
              <mc:Choice xmlns:v="urn:schemas-microsoft-com:vml" Requires="v">
                <p:oleObj spid="_x0000_s8211" name="位图图像" r:id="rId5" imgW="4266667" imgH="3505689" progId="PBrush">
                  <p:embed/>
                </p:oleObj>
              </mc:Choice>
              <mc:Fallback>
                <p:oleObj name="位图图像" r:id="rId5" imgW="4266667" imgH="3505689"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1870075"/>
                        <a:ext cx="2879725"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027"/>
          <p:cNvSpPr txBox="1">
            <a:spLocks noChangeArrowheads="1"/>
          </p:cNvSpPr>
          <p:nvPr/>
        </p:nvSpPr>
        <p:spPr bwMode="auto">
          <a:xfrm>
            <a:off x="496888" y="1268413"/>
            <a:ext cx="8251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运动估计与块大小</a:t>
            </a:r>
            <a:endParaRPr lang="en-US" altLang="zh-CN" sz="1800" kern="0" dirty="0"/>
          </a:p>
        </p:txBody>
      </p:sp>
      <p:sp>
        <p:nvSpPr>
          <p:cNvPr id="29702" name="矩形 1"/>
          <p:cNvSpPr>
            <a:spLocks noChangeArrowheads="1"/>
          </p:cNvSpPr>
          <p:nvPr/>
        </p:nvSpPr>
        <p:spPr bwMode="auto">
          <a:xfrm>
            <a:off x="1763713" y="3716338"/>
            <a:ext cx="2236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600">
                <a:solidFill>
                  <a:srgbClr val="0000FF"/>
                </a:solidFill>
              </a:rPr>
              <a:t>未进行运动估计的残差</a:t>
            </a:r>
          </a:p>
        </p:txBody>
      </p:sp>
      <p:sp>
        <p:nvSpPr>
          <p:cNvPr id="29703" name="矩形 1"/>
          <p:cNvSpPr>
            <a:spLocks noChangeArrowheads="1"/>
          </p:cNvSpPr>
          <p:nvPr/>
        </p:nvSpPr>
        <p:spPr bwMode="auto">
          <a:xfrm>
            <a:off x="5435600" y="3716338"/>
            <a:ext cx="2339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en-US" altLang="zh-CN" sz="1600">
                <a:solidFill>
                  <a:srgbClr val="0000FF"/>
                </a:solidFill>
              </a:rPr>
              <a:t>16×16 </a:t>
            </a:r>
            <a:r>
              <a:rPr lang="zh-CN" altLang="en-US" sz="1600">
                <a:solidFill>
                  <a:srgbClr val="0000FF"/>
                </a:solidFill>
              </a:rPr>
              <a:t>运动估计的残差</a:t>
            </a:r>
          </a:p>
        </p:txBody>
      </p:sp>
      <p:graphicFrame>
        <p:nvGraphicFramePr>
          <p:cNvPr id="29704" name="对象 2"/>
          <p:cNvGraphicFramePr>
            <a:graphicFrameLocks noChangeAspect="1"/>
          </p:cNvGraphicFramePr>
          <p:nvPr/>
        </p:nvGraphicFramePr>
        <p:xfrm>
          <a:off x="1476375" y="4278313"/>
          <a:ext cx="2808288" cy="1863725"/>
        </p:xfrm>
        <a:graphic>
          <a:graphicData uri="http://schemas.openxmlformats.org/presentationml/2006/ole">
            <mc:AlternateContent xmlns:mc="http://schemas.openxmlformats.org/markup-compatibility/2006">
              <mc:Choice xmlns:v="urn:schemas-microsoft-com:vml" Requires="v">
                <p:oleObj spid="_x0000_s8212" name="位图图像" r:id="rId7" imgW="4277322" imgH="3514286" progId="PBrush">
                  <p:embed/>
                </p:oleObj>
              </mc:Choice>
              <mc:Fallback>
                <p:oleObj name="位图图像" r:id="rId7" imgW="4277322" imgH="35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278313"/>
                        <a:ext cx="2808288"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5" name="矩形 1"/>
          <p:cNvSpPr>
            <a:spLocks noChangeArrowheads="1"/>
          </p:cNvSpPr>
          <p:nvPr/>
        </p:nvSpPr>
        <p:spPr bwMode="auto">
          <a:xfrm>
            <a:off x="1812925" y="6092825"/>
            <a:ext cx="2111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en-US" altLang="zh-CN" sz="1600">
                <a:solidFill>
                  <a:srgbClr val="0000FF"/>
                </a:solidFill>
              </a:rPr>
              <a:t>8×8 </a:t>
            </a:r>
            <a:r>
              <a:rPr lang="zh-CN" altLang="en-US" sz="1600">
                <a:solidFill>
                  <a:srgbClr val="0000FF"/>
                </a:solidFill>
              </a:rPr>
              <a:t>运动估计的残差</a:t>
            </a:r>
          </a:p>
        </p:txBody>
      </p:sp>
      <p:graphicFrame>
        <p:nvGraphicFramePr>
          <p:cNvPr id="29706" name="对象 4"/>
          <p:cNvGraphicFramePr>
            <a:graphicFrameLocks noChangeAspect="1"/>
          </p:cNvGraphicFramePr>
          <p:nvPr/>
        </p:nvGraphicFramePr>
        <p:xfrm>
          <a:off x="5076825" y="4230688"/>
          <a:ext cx="2879725" cy="1908175"/>
        </p:xfrm>
        <a:graphic>
          <a:graphicData uri="http://schemas.openxmlformats.org/presentationml/2006/ole">
            <mc:AlternateContent xmlns:mc="http://schemas.openxmlformats.org/markup-compatibility/2006">
              <mc:Choice xmlns:v="urn:schemas-microsoft-com:vml" Requires="v">
                <p:oleObj spid="_x0000_s8213" name="位图图像" r:id="rId9" imgW="4277322" imgH="3505689" progId="PBrush">
                  <p:embed/>
                </p:oleObj>
              </mc:Choice>
              <mc:Fallback>
                <p:oleObj name="位图图像" r:id="rId9" imgW="4277322" imgH="3505689"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4230688"/>
                        <a:ext cx="287972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矩形 1"/>
          <p:cNvSpPr>
            <a:spLocks noChangeArrowheads="1"/>
          </p:cNvSpPr>
          <p:nvPr/>
        </p:nvSpPr>
        <p:spPr bwMode="auto">
          <a:xfrm>
            <a:off x="5511800" y="6084888"/>
            <a:ext cx="2111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en-US" altLang="zh-CN" sz="1600">
                <a:solidFill>
                  <a:srgbClr val="0000FF"/>
                </a:solidFill>
              </a:rPr>
              <a:t>4×4</a:t>
            </a:r>
            <a:r>
              <a:rPr lang="zh-CN" altLang="en-US" sz="1600">
                <a:solidFill>
                  <a:srgbClr val="0000FF"/>
                </a:solidFill>
              </a:rPr>
              <a:t>运动估计的残差</a:t>
            </a:r>
          </a:p>
        </p:txBody>
      </p:sp>
      <p:sp>
        <p:nvSpPr>
          <p:cNvPr id="12" name="AutoShape 8"/>
          <p:cNvSpPr>
            <a:spLocks noChangeArrowheads="1"/>
          </p:cNvSpPr>
          <p:nvPr/>
        </p:nvSpPr>
        <p:spPr bwMode="gray">
          <a:xfrm>
            <a:off x="250825" y="3213100"/>
            <a:ext cx="8642350" cy="1152525"/>
          </a:xfrm>
          <a:prstGeom prst="roundRect">
            <a:avLst>
              <a:gd name="adj" fmla="val 15884"/>
            </a:avLst>
          </a:prstGeom>
          <a:solidFill>
            <a:schemeClr val="bg1"/>
          </a:solidFill>
          <a:ln w="9525" algn="ctr">
            <a:solidFill>
              <a:srgbClr val="0000FF"/>
            </a:solidFill>
            <a:round/>
            <a:headEnd/>
            <a:tailEnd/>
          </a:ln>
          <a:effectLst>
            <a:outerShdw dist="45791" dir="3378596" algn="ctr" rotWithShape="0">
              <a:schemeClr val="bg2">
                <a:alpha val="50000"/>
              </a:schemeClr>
            </a:outerShdw>
          </a:effectLst>
        </p:spPr>
        <p:txBody>
          <a:bodyPr wrap="none" tIns="36000"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2800" b="1">
                <a:solidFill>
                  <a:srgbClr val="3333FF"/>
                </a:solidFill>
                <a:latin typeface="Verdana" pitchFamily="34" charset="0"/>
              </a:rPr>
              <a:t>是不是运动估计的基本单元块大小</a:t>
            </a:r>
            <a:r>
              <a:rPr lang="zh-CN" altLang="en-US" sz="2800" b="1">
                <a:solidFill>
                  <a:srgbClr val="FF3300"/>
                </a:solidFill>
                <a:latin typeface="Verdana" pitchFamily="34" charset="0"/>
              </a:rPr>
              <a:t>越小</a:t>
            </a:r>
            <a:r>
              <a:rPr lang="zh-CN" altLang="en-US" sz="2800" b="1">
                <a:solidFill>
                  <a:srgbClr val="3333FF"/>
                </a:solidFill>
                <a:latin typeface="Verdana" pitchFamily="34" charset="0"/>
              </a:rPr>
              <a:t>对压缩就</a:t>
            </a:r>
            <a:r>
              <a:rPr lang="zh-CN" altLang="en-US" sz="2800" b="1">
                <a:solidFill>
                  <a:srgbClr val="FF3300"/>
                </a:solidFill>
                <a:latin typeface="Verdana" pitchFamily="34" charset="0"/>
              </a:rPr>
              <a:t>越好</a:t>
            </a:r>
            <a:r>
              <a:rPr lang="zh-CN" altLang="en-US" sz="2800" b="1">
                <a:solidFill>
                  <a:srgbClr val="3333FF"/>
                </a:solidFill>
                <a:latin typeface="Verdana" pitchFamily="34" charset="0"/>
              </a:rPr>
              <a:t>？</a:t>
            </a:r>
          </a:p>
        </p:txBody>
      </p:sp>
    </p:spTree>
    <p:extLst>
      <p:ext uri="{BB962C8B-B14F-4D97-AF65-F5344CB8AC3E}">
        <p14:creationId xmlns:p14="http://schemas.microsoft.com/office/powerpoint/2010/main" val="404584154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81343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基于块的运动估计</a:t>
            </a:r>
            <a:endParaRPr lang="en-US" altLang="zh-CN" kern="0" dirty="0"/>
          </a:p>
          <a:p>
            <a:pPr lvl="1" eaLnBrk="1" hangingPunct="1">
              <a:lnSpc>
                <a:spcPts val="2400"/>
              </a:lnSpc>
              <a:defRPr/>
            </a:pPr>
            <a:r>
              <a:rPr lang="zh-CN" altLang="en-US" sz="1800" kern="0" dirty="0"/>
              <a:t>将视频的每一帧分成许多互不重叠的宏块（</a:t>
            </a:r>
            <a:r>
              <a:rPr lang="en-US" altLang="zh-CN" sz="1800" kern="0" dirty="0"/>
              <a:t>16*16</a:t>
            </a:r>
            <a:r>
              <a:rPr lang="zh-CN" altLang="en-US" sz="1800" kern="0" dirty="0"/>
              <a:t>像素图像块）</a:t>
            </a:r>
            <a:endParaRPr lang="en-US" altLang="zh-CN" sz="1800" kern="0" dirty="0"/>
          </a:p>
          <a:p>
            <a:pPr lvl="1" eaLnBrk="1" hangingPunct="1">
              <a:lnSpc>
                <a:spcPts val="2400"/>
              </a:lnSpc>
              <a:defRPr/>
            </a:pPr>
            <a:r>
              <a:rPr lang="zh-CN" altLang="en-US" sz="1800" kern="0" dirty="0"/>
              <a:t>对每个宏块到参考帧某一给定特定搜索范围内根据一定的匹配准则找出与当前块最相似的块，即匹配块</a:t>
            </a:r>
            <a:endParaRPr lang="en-US" altLang="zh-CN" sz="1800" kern="0" dirty="0"/>
          </a:p>
          <a:p>
            <a:pPr lvl="1" eaLnBrk="1" hangingPunct="1">
              <a:lnSpc>
                <a:spcPts val="2400"/>
              </a:lnSpc>
              <a:defRPr/>
            </a:pPr>
            <a:r>
              <a:rPr lang="zh-CN" altLang="en-US" sz="1800" kern="0" dirty="0"/>
              <a:t>匹配块与当前块的相对位移即为</a:t>
            </a:r>
            <a:r>
              <a:rPr lang="zh-CN" altLang="en-US" sz="1800" b="1" kern="0" dirty="0">
                <a:solidFill>
                  <a:srgbClr val="FF0000"/>
                </a:solidFill>
              </a:rPr>
              <a:t>运动矢量，和残差数据均要写入压缩流</a:t>
            </a:r>
            <a:endParaRPr lang="en-US" altLang="zh-CN" sz="1800" b="1" kern="0" dirty="0">
              <a:solidFill>
                <a:srgbClr val="FF0000"/>
              </a:solidFill>
            </a:endParaRPr>
          </a:p>
        </p:txBody>
      </p:sp>
      <p:pic>
        <p:nvPicPr>
          <p:cNvPr id="30724" name="Picture 3"/>
          <p:cNvPicPr>
            <a:picLocks noGrp="1" noChangeAspect="1" noChangeArrowheads="1"/>
          </p:cNvPicPr>
          <p:nvPr>
            <p:ph sz="half" idx="4294967295"/>
          </p:nvPr>
        </p:nvPicPr>
        <p:blipFill>
          <a:blip r:embed="rId3">
            <a:lum contrast="18000"/>
            <a:extLst>
              <a:ext uri="{28A0092B-C50C-407E-A947-70E740481C1C}">
                <a14:useLocalDpi xmlns:a14="http://schemas.microsoft.com/office/drawing/2010/main" val="0"/>
              </a:ext>
            </a:extLst>
          </a:blip>
          <a:srcRect/>
          <a:stretch>
            <a:fillRect/>
          </a:stretch>
        </p:blipFill>
        <p:spPr>
          <a:xfrm>
            <a:off x="1619250" y="3357563"/>
            <a:ext cx="6427788" cy="3167062"/>
          </a:xfrm>
          <a:noFill/>
        </p:spPr>
      </p:pic>
    </p:spTree>
    <p:extLst>
      <p:ext uri="{BB962C8B-B14F-4D97-AF65-F5344CB8AC3E}">
        <p14:creationId xmlns:p14="http://schemas.microsoft.com/office/powerpoint/2010/main" val="24540533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1747"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1748"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1749"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1750" name="Rectangle 1032"/>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1751" name="内容占位符 1"/>
          <p:cNvSpPr>
            <a:spLocks noGrp="1"/>
          </p:cNvSpPr>
          <p:nvPr>
            <p:ph idx="1"/>
          </p:nvPr>
        </p:nvSpPr>
        <p:spPr>
          <a:xfrm>
            <a:off x="395288" y="1247775"/>
            <a:ext cx="8496300" cy="647700"/>
          </a:xfrm>
        </p:spPr>
        <p:txBody>
          <a:bodyPr/>
          <a:lstStyle/>
          <a:p>
            <a:r>
              <a:rPr lang="zh-CN" altLang="en-US"/>
              <a:t>运动估计与块大小</a:t>
            </a:r>
          </a:p>
          <a:p>
            <a:endParaRPr lang="zh-CN" altLang="en-US"/>
          </a:p>
        </p:txBody>
      </p:sp>
      <p:pic>
        <p:nvPicPr>
          <p:cNvPr id="317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1700213"/>
            <a:ext cx="66960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ectangle 1026"/>
          <p:cNvSpPr>
            <a:spLocks noGrp="1" noChangeArrowheads="1"/>
          </p:cNvSpPr>
          <p:nvPr>
            <p:ph type="title"/>
          </p:nvPr>
        </p:nvSpPr>
        <p:spPr/>
        <p:txBody>
          <a:bodyPr/>
          <a:lstStyle/>
          <a:p>
            <a:pPr eaLnBrk="1" hangingPunct="1"/>
            <a:r>
              <a:rPr lang="zh-CN" altLang="en-US"/>
              <a:t>帧间预测编码的运动估计</a:t>
            </a:r>
          </a:p>
        </p:txBody>
      </p:sp>
    </p:spTree>
    <p:extLst>
      <p:ext uri="{BB962C8B-B14F-4D97-AF65-F5344CB8AC3E}">
        <p14:creationId xmlns:p14="http://schemas.microsoft.com/office/powerpoint/2010/main" val="127664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8869" y="3012151"/>
            <a:ext cx="6848112"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图像与视频压缩</a:t>
            </a:r>
          </a:p>
        </p:txBody>
      </p:sp>
      <p:cxnSp>
        <p:nvCxnSpPr>
          <p:cNvPr id="3" name="直接连接符 2"/>
          <p:cNvCxnSpPr/>
          <p:nvPr/>
        </p:nvCxnSpPr>
        <p:spPr>
          <a:xfrm flipV="1">
            <a:off x="1931830" y="3940935"/>
            <a:ext cx="6220496" cy="1287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4"/>
          <p:cNvSpPr txBox="1">
            <a:spLocks/>
          </p:cNvSpPr>
          <p:nvPr/>
        </p:nvSpPr>
        <p:spPr>
          <a:xfrm>
            <a:off x="3057873" y="436873"/>
            <a:ext cx="3850104"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3600" b="1" dirty="0">
                <a:solidFill>
                  <a:srgbClr val="005DA2"/>
                </a:solidFill>
                <a:latin typeface="微软雅黑" panose="020B0503020204020204" pitchFamily="34" charset="-122"/>
                <a:ea typeface="微软雅黑" panose="020B0503020204020204" pitchFamily="34" charset="-122"/>
              </a:rPr>
              <a:t>目录</a:t>
            </a:r>
            <a:r>
              <a:rPr lang="en-US" altLang="zh-CN" sz="3600" b="1" dirty="0">
                <a:solidFill>
                  <a:srgbClr val="005DA2"/>
                </a:solidFill>
                <a:latin typeface="微软雅黑" panose="020B0503020204020204" pitchFamily="34" charset="-122"/>
                <a:ea typeface="微软雅黑" panose="020B0503020204020204" pitchFamily="34" charset="-122"/>
              </a:rPr>
              <a:t>/</a:t>
            </a:r>
            <a:r>
              <a:rPr lang="en-US" altLang="zh-CN" sz="2000" b="1" dirty="0">
                <a:solidFill>
                  <a:srgbClr val="005DA2"/>
                </a:solidFill>
                <a:latin typeface="微软雅黑" panose="020B0503020204020204" pitchFamily="34" charset="-122"/>
                <a:ea typeface="微软雅黑" panose="020B0503020204020204" pitchFamily="34" charset="-122"/>
              </a:rPr>
              <a:t>Contents</a:t>
            </a:r>
            <a:endParaRPr lang="en-GB" sz="2000" b="1"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2831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2771"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2772"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2773"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2774" name="Rectangle 1032"/>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2775" name="内容占位符 1"/>
          <p:cNvSpPr>
            <a:spLocks noGrp="1"/>
          </p:cNvSpPr>
          <p:nvPr>
            <p:ph idx="1"/>
          </p:nvPr>
        </p:nvSpPr>
        <p:spPr>
          <a:xfrm>
            <a:off x="323850" y="1268413"/>
            <a:ext cx="8496300" cy="647700"/>
          </a:xfrm>
        </p:spPr>
        <p:txBody>
          <a:bodyPr/>
          <a:lstStyle/>
          <a:p>
            <a:r>
              <a:rPr lang="zh-CN" altLang="en-US"/>
              <a:t>如何快速准确的选择运动估计的块大小模式？</a:t>
            </a:r>
          </a:p>
          <a:p>
            <a:endParaRPr lang="zh-CN" altLang="en-US"/>
          </a:p>
        </p:txBody>
      </p:sp>
      <p:pic>
        <p:nvPicPr>
          <p:cNvPr id="327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773238"/>
            <a:ext cx="66960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Rectangle 1026"/>
          <p:cNvSpPr>
            <a:spLocks noGrp="1" noChangeArrowheads="1"/>
          </p:cNvSpPr>
          <p:nvPr>
            <p:ph type="title"/>
          </p:nvPr>
        </p:nvSpPr>
        <p:spPr/>
        <p:txBody>
          <a:bodyPr/>
          <a:lstStyle/>
          <a:p>
            <a:pPr eaLnBrk="1" hangingPunct="1"/>
            <a:r>
              <a:rPr lang="zh-CN" altLang="en-US"/>
              <a:t>思考题</a:t>
            </a:r>
          </a:p>
        </p:txBody>
      </p:sp>
    </p:spTree>
    <p:extLst>
      <p:ext uri="{BB962C8B-B14F-4D97-AF65-F5344CB8AC3E}">
        <p14:creationId xmlns:p14="http://schemas.microsoft.com/office/powerpoint/2010/main" val="18564053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p:cNvSpPr>
            <a:spLocks noGrp="1" noChangeArrowheads="1"/>
          </p:cNvSpPr>
          <p:nvPr>
            <p:ph type="title"/>
          </p:nvPr>
        </p:nvSpPr>
        <p:spPr/>
        <p:txBody>
          <a:bodyPr/>
          <a:lstStyle/>
          <a:p>
            <a:pPr eaLnBrk="1" hangingPunct="1"/>
            <a:r>
              <a:rPr lang="zh-CN" altLang="en-US"/>
              <a:t>视频预测编码</a:t>
            </a:r>
          </a:p>
        </p:txBody>
      </p:sp>
      <p:sp>
        <p:nvSpPr>
          <p:cNvPr id="33795" name="Rectangle 1027"/>
          <p:cNvSpPr>
            <a:spLocks noGrp="1" noChangeArrowheads="1"/>
          </p:cNvSpPr>
          <p:nvPr>
            <p:ph type="body" idx="1"/>
          </p:nvPr>
        </p:nvSpPr>
        <p:spPr>
          <a:xfrm>
            <a:off x="381000" y="1371600"/>
            <a:ext cx="8229600" cy="1400175"/>
          </a:xfrm>
        </p:spPr>
        <p:txBody>
          <a:bodyPr/>
          <a:lstStyle/>
          <a:p>
            <a:pPr eaLnBrk="1" hangingPunct="1">
              <a:lnSpc>
                <a:spcPct val="90000"/>
              </a:lnSpc>
            </a:pPr>
            <a:r>
              <a:rPr lang="zh-CN" altLang="en-US"/>
              <a:t>帧间</a:t>
            </a:r>
            <a:r>
              <a:rPr lang="en-US" altLang="zh-CN"/>
              <a:t>/</a:t>
            </a:r>
            <a:r>
              <a:rPr lang="zh-CN" altLang="en-US"/>
              <a:t>帧内预测编码的相同点</a:t>
            </a:r>
            <a:endParaRPr lang="en-US" altLang="zh-CN"/>
          </a:p>
          <a:p>
            <a:pPr lvl="1" eaLnBrk="1" hangingPunct="1"/>
            <a:r>
              <a:rPr lang="zh-CN" altLang="en-US" sz="1800"/>
              <a:t>编码端：原始值－预测值＝差值</a:t>
            </a:r>
          </a:p>
          <a:p>
            <a:pPr lvl="1" eaLnBrk="1" hangingPunct="1"/>
            <a:r>
              <a:rPr lang="zh-CN" altLang="en-US" sz="1800"/>
              <a:t>解码端：差值＋预测值＝原始值</a:t>
            </a:r>
          </a:p>
          <a:p>
            <a:pPr eaLnBrk="1" hangingPunct="1">
              <a:lnSpc>
                <a:spcPct val="90000"/>
              </a:lnSpc>
            </a:pPr>
            <a:endParaRPr lang="zh-CN" altLang="en-US"/>
          </a:p>
        </p:txBody>
      </p:sp>
      <p:sp>
        <p:nvSpPr>
          <p:cNvPr id="33796"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3797"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3798"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3799"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3800" name="Rectangle 1032"/>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0" name="Rectangle 1027"/>
          <p:cNvSpPr txBox="1">
            <a:spLocks noChangeArrowheads="1"/>
          </p:cNvSpPr>
          <p:nvPr/>
        </p:nvSpPr>
        <p:spPr bwMode="auto">
          <a:xfrm>
            <a:off x="388938" y="3213100"/>
            <a:ext cx="8229600"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lnSpc>
                <a:spcPct val="90000"/>
              </a:lnSpc>
              <a:defRPr/>
            </a:pPr>
            <a:r>
              <a:rPr lang="zh-CN" altLang="en-US" kern="0" dirty="0"/>
              <a:t>帧间</a:t>
            </a:r>
            <a:r>
              <a:rPr lang="en-US" altLang="zh-CN" kern="0" dirty="0"/>
              <a:t>/</a:t>
            </a:r>
            <a:r>
              <a:rPr lang="zh-CN" altLang="en-US" kern="0" dirty="0"/>
              <a:t>帧内预测编码的不同点</a:t>
            </a:r>
            <a:endParaRPr lang="en-US" altLang="zh-CN" kern="0" dirty="0"/>
          </a:p>
          <a:p>
            <a:pPr lvl="1" eaLnBrk="1" hangingPunct="1">
              <a:defRPr/>
            </a:pPr>
            <a:r>
              <a:rPr lang="zh-CN" altLang="en-US" sz="1800" kern="0" dirty="0"/>
              <a:t>帧间预测</a:t>
            </a:r>
            <a:r>
              <a:rPr lang="zh-CN" altLang="en-US" sz="1800" kern="0" dirty="0">
                <a:solidFill>
                  <a:srgbClr val="0000CC"/>
                </a:solidFill>
              </a:rPr>
              <a:t>：</a:t>
            </a:r>
            <a:r>
              <a:rPr lang="zh-CN" altLang="en-US" sz="1800" kern="0" dirty="0"/>
              <a:t>预测值是</a:t>
            </a:r>
            <a:r>
              <a:rPr lang="zh-CN" altLang="en-US" sz="1800" b="1" kern="0" dirty="0">
                <a:solidFill>
                  <a:srgbClr val="FF0000"/>
                </a:solidFill>
              </a:rPr>
              <a:t>时间上</a:t>
            </a:r>
            <a:r>
              <a:rPr lang="zh-CN" altLang="en-US" sz="1800" kern="0" dirty="0"/>
              <a:t>相邻的图像像素值，去除的是</a:t>
            </a:r>
            <a:r>
              <a:rPr lang="zh-CN" altLang="en-US" sz="1800" b="1" kern="0" dirty="0">
                <a:solidFill>
                  <a:srgbClr val="FF0000"/>
                </a:solidFill>
              </a:rPr>
              <a:t>时间冗余</a:t>
            </a:r>
            <a:endParaRPr lang="en-US" altLang="zh-CN" sz="1800" b="1" kern="0" dirty="0">
              <a:solidFill>
                <a:srgbClr val="FF0000"/>
              </a:solidFill>
            </a:endParaRPr>
          </a:p>
          <a:p>
            <a:pPr lvl="1" eaLnBrk="1" hangingPunct="1">
              <a:defRPr/>
            </a:pPr>
            <a:r>
              <a:rPr lang="zh-CN" altLang="en-US" sz="1800" kern="0" dirty="0"/>
              <a:t>帧内预测：预测值是</a:t>
            </a:r>
            <a:r>
              <a:rPr lang="zh-CN" altLang="en-US" sz="1800" b="1" kern="0" dirty="0">
                <a:solidFill>
                  <a:srgbClr val="FF0000"/>
                </a:solidFill>
              </a:rPr>
              <a:t>空间上</a:t>
            </a:r>
            <a:r>
              <a:rPr lang="zh-CN" altLang="en-US" sz="1800" kern="0" dirty="0"/>
              <a:t>相邻的图像像素值，去除的是</a:t>
            </a:r>
            <a:r>
              <a:rPr lang="zh-CN" altLang="en-US" sz="1800" b="1" kern="0" dirty="0">
                <a:solidFill>
                  <a:srgbClr val="FF0000"/>
                </a:solidFill>
              </a:rPr>
              <a:t>空间冗余</a:t>
            </a:r>
            <a:endParaRPr lang="en-US" altLang="zh-CN" sz="1800" b="1" kern="0" dirty="0">
              <a:solidFill>
                <a:srgbClr val="FF0000"/>
              </a:solidFill>
            </a:endParaRPr>
          </a:p>
          <a:p>
            <a:pPr lvl="1" eaLnBrk="1" hangingPunct="1">
              <a:defRPr/>
            </a:pPr>
            <a:r>
              <a:rPr lang="zh-CN" altLang="en-US" sz="1800" kern="0" dirty="0"/>
              <a:t>帧间预测：</a:t>
            </a:r>
            <a:r>
              <a:rPr lang="zh-CN" altLang="en-US" sz="1800" b="1" kern="0" dirty="0">
                <a:solidFill>
                  <a:srgbClr val="FF0000"/>
                </a:solidFill>
              </a:rPr>
              <a:t>需进行运动估计</a:t>
            </a:r>
            <a:r>
              <a:rPr lang="zh-CN" altLang="en-US" sz="1800" kern="0" dirty="0"/>
              <a:t>得到运动矢量</a:t>
            </a:r>
            <a:endParaRPr lang="en-US" altLang="zh-CN" sz="1800" kern="0" dirty="0"/>
          </a:p>
          <a:p>
            <a:pPr lvl="1" eaLnBrk="1" hangingPunct="1">
              <a:defRPr/>
            </a:pPr>
            <a:r>
              <a:rPr lang="zh-CN" altLang="en-US" sz="1800" kern="0" dirty="0"/>
              <a:t>帧内预测：</a:t>
            </a:r>
            <a:r>
              <a:rPr lang="zh-CN" altLang="en-US" sz="1800" b="1" kern="0" dirty="0">
                <a:solidFill>
                  <a:srgbClr val="FF0000"/>
                </a:solidFill>
              </a:rPr>
              <a:t>不需进行运动估计</a:t>
            </a:r>
            <a:endParaRPr lang="zh-CN" altLang="en-US" sz="1800" kern="0" dirty="0"/>
          </a:p>
          <a:p>
            <a:pPr eaLnBrk="1" hangingPunct="1">
              <a:lnSpc>
                <a:spcPct val="90000"/>
              </a:lnSpc>
              <a:defRPr/>
            </a:pPr>
            <a:endParaRPr lang="zh-CN" altLang="en-US" kern="0" dirty="0"/>
          </a:p>
        </p:txBody>
      </p:sp>
    </p:spTree>
    <p:extLst>
      <p:ext uri="{BB962C8B-B14F-4D97-AF65-F5344CB8AC3E}">
        <p14:creationId xmlns:p14="http://schemas.microsoft.com/office/powerpoint/2010/main" val="4353068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457200"/>
            <a:ext cx="8229600" cy="708025"/>
          </a:xfrm>
          <a:noFill/>
        </p:spPr>
        <p:txBody>
          <a:bodyPr/>
          <a:lstStyle/>
          <a:p>
            <a:r>
              <a:rPr lang="zh-CN" altLang="en-US" sz="3200"/>
              <a:t>静止图像的二维预测编码</a:t>
            </a:r>
          </a:p>
        </p:txBody>
      </p:sp>
      <p:sp>
        <p:nvSpPr>
          <p:cNvPr id="34819" name="Rectangle 3"/>
          <p:cNvSpPr>
            <a:spLocks noGrp="1" noChangeArrowheads="1"/>
          </p:cNvSpPr>
          <p:nvPr>
            <p:ph type="body" idx="1"/>
          </p:nvPr>
        </p:nvSpPr>
        <p:spPr>
          <a:xfrm>
            <a:off x="381000" y="5486400"/>
            <a:ext cx="8229600" cy="914400"/>
          </a:xfrm>
        </p:spPr>
        <p:txBody>
          <a:bodyPr/>
          <a:lstStyle/>
          <a:p>
            <a:pPr>
              <a:buClr>
                <a:srgbClr val="FF0000"/>
              </a:buClr>
              <a:buFont typeface="Wingdings" pitchFamily="2" charset="2"/>
              <a:buChar char="Ø"/>
            </a:pPr>
            <a:r>
              <a:rPr lang="zh-CN" altLang="en-US"/>
              <a:t>这种压缩算法被应用到</a:t>
            </a:r>
            <a:r>
              <a:rPr lang="en-US" altLang="zh-CN"/>
              <a:t>JPEG</a:t>
            </a:r>
            <a:r>
              <a:rPr lang="zh-CN" altLang="en-US"/>
              <a:t>标准的无损压缩模式之中，中等复杂程度的图像压缩比可达到</a:t>
            </a:r>
            <a:r>
              <a:rPr lang="en-US" altLang="zh-CN"/>
              <a:t>2:1</a:t>
            </a:r>
            <a:r>
              <a:rPr lang="zh-CN" altLang="en-US"/>
              <a:t>。</a:t>
            </a:r>
          </a:p>
        </p:txBody>
      </p:sp>
      <p:sp>
        <p:nvSpPr>
          <p:cNvPr id="34820" name="Line 4"/>
          <p:cNvSpPr>
            <a:spLocks noChangeShapeType="1"/>
          </p:cNvSpPr>
          <p:nvPr/>
        </p:nvSpPr>
        <p:spPr bwMode="auto">
          <a:xfrm>
            <a:off x="914400" y="2362200"/>
            <a:ext cx="2514600"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1" name="Line 5"/>
          <p:cNvSpPr>
            <a:spLocks noChangeShapeType="1"/>
          </p:cNvSpPr>
          <p:nvPr/>
        </p:nvSpPr>
        <p:spPr bwMode="auto">
          <a:xfrm>
            <a:off x="914400" y="2743200"/>
            <a:ext cx="2514600"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2" name="Line 6"/>
          <p:cNvSpPr>
            <a:spLocks noChangeShapeType="1"/>
          </p:cNvSpPr>
          <p:nvPr/>
        </p:nvSpPr>
        <p:spPr bwMode="auto">
          <a:xfrm>
            <a:off x="914400" y="3124200"/>
            <a:ext cx="2514600"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3" name="Line 7"/>
          <p:cNvSpPr>
            <a:spLocks noChangeShapeType="1"/>
          </p:cNvSpPr>
          <p:nvPr/>
        </p:nvSpPr>
        <p:spPr bwMode="auto">
          <a:xfrm>
            <a:off x="914400" y="3533775"/>
            <a:ext cx="2514600"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4" name="Line 8"/>
          <p:cNvSpPr>
            <a:spLocks noChangeShapeType="1"/>
          </p:cNvSpPr>
          <p:nvPr/>
        </p:nvSpPr>
        <p:spPr bwMode="auto">
          <a:xfrm>
            <a:off x="1600200" y="2057400"/>
            <a:ext cx="0" cy="18288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5" name="Line 9"/>
          <p:cNvSpPr>
            <a:spLocks noChangeShapeType="1"/>
          </p:cNvSpPr>
          <p:nvPr/>
        </p:nvSpPr>
        <p:spPr bwMode="auto">
          <a:xfrm>
            <a:off x="2057400" y="2057400"/>
            <a:ext cx="0" cy="18288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6" name="Line 10"/>
          <p:cNvSpPr>
            <a:spLocks noChangeShapeType="1"/>
          </p:cNvSpPr>
          <p:nvPr/>
        </p:nvSpPr>
        <p:spPr bwMode="auto">
          <a:xfrm>
            <a:off x="2514600" y="2057400"/>
            <a:ext cx="0" cy="18288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7" name="Line 11"/>
          <p:cNvSpPr>
            <a:spLocks noChangeShapeType="1"/>
          </p:cNvSpPr>
          <p:nvPr/>
        </p:nvSpPr>
        <p:spPr bwMode="auto">
          <a:xfrm>
            <a:off x="2971800" y="2057400"/>
            <a:ext cx="0" cy="18288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8" name="Line 12"/>
          <p:cNvSpPr>
            <a:spLocks noChangeShapeType="1"/>
          </p:cNvSpPr>
          <p:nvPr/>
        </p:nvSpPr>
        <p:spPr bwMode="auto">
          <a:xfrm>
            <a:off x="1143000" y="2057400"/>
            <a:ext cx="0" cy="18288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829" name="Text Box 13"/>
          <p:cNvSpPr txBox="1">
            <a:spLocks noChangeArrowheads="1"/>
          </p:cNvSpPr>
          <p:nvPr/>
        </p:nvSpPr>
        <p:spPr bwMode="auto">
          <a:xfrm>
            <a:off x="1662113" y="2286000"/>
            <a:ext cx="31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en-US" altLang="zh-CN" b="1">
                <a:solidFill>
                  <a:schemeClr val="tx1"/>
                </a:solidFill>
                <a:latin typeface="Times New Roman" pitchFamily="18" charset="0"/>
                <a:ea typeface="楷体_GB2312" pitchFamily="49" charset="-122"/>
              </a:rPr>
              <a:t>c</a:t>
            </a:r>
          </a:p>
        </p:txBody>
      </p:sp>
      <p:sp>
        <p:nvSpPr>
          <p:cNvPr id="34830" name="Text Box 14"/>
          <p:cNvSpPr txBox="1">
            <a:spLocks noChangeArrowheads="1"/>
          </p:cNvSpPr>
          <p:nvPr/>
        </p:nvSpPr>
        <p:spPr bwMode="auto">
          <a:xfrm>
            <a:off x="1662113" y="2667000"/>
            <a:ext cx="31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en-US" altLang="zh-CN" b="1">
                <a:solidFill>
                  <a:schemeClr val="tx1"/>
                </a:solidFill>
                <a:latin typeface="Times New Roman" pitchFamily="18" charset="0"/>
                <a:ea typeface="楷体_GB2312" pitchFamily="49" charset="-122"/>
              </a:rPr>
              <a:t>a</a:t>
            </a:r>
          </a:p>
        </p:txBody>
      </p:sp>
      <p:sp>
        <p:nvSpPr>
          <p:cNvPr id="34831" name="Text Box 15"/>
          <p:cNvSpPr txBox="1">
            <a:spLocks noChangeArrowheads="1"/>
          </p:cNvSpPr>
          <p:nvPr/>
        </p:nvSpPr>
        <p:spPr bwMode="auto">
          <a:xfrm>
            <a:off x="2119313" y="2286000"/>
            <a:ext cx="395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en-US" altLang="zh-CN" b="1">
                <a:solidFill>
                  <a:schemeClr val="tx1"/>
                </a:solidFill>
                <a:latin typeface="Times New Roman" pitchFamily="18" charset="0"/>
                <a:ea typeface="楷体_GB2312" pitchFamily="49" charset="-122"/>
              </a:rPr>
              <a:t>b</a:t>
            </a:r>
          </a:p>
        </p:txBody>
      </p:sp>
      <p:sp>
        <p:nvSpPr>
          <p:cNvPr id="34832" name="Text Box 16"/>
          <p:cNvSpPr txBox="1">
            <a:spLocks noChangeArrowheads="1"/>
          </p:cNvSpPr>
          <p:nvPr/>
        </p:nvSpPr>
        <p:spPr bwMode="auto">
          <a:xfrm>
            <a:off x="2133600" y="2667000"/>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en-US" altLang="zh-CN" b="1">
                <a:solidFill>
                  <a:schemeClr val="tx1"/>
                </a:solidFill>
                <a:latin typeface="Times New Roman" pitchFamily="18" charset="0"/>
                <a:ea typeface="楷体_GB2312" pitchFamily="49" charset="-122"/>
              </a:rPr>
              <a:t>x</a:t>
            </a:r>
          </a:p>
        </p:txBody>
      </p:sp>
      <p:graphicFrame>
        <p:nvGraphicFramePr>
          <p:cNvPr id="405521" name="Group 17"/>
          <p:cNvGraphicFramePr>
            <a:graphicFrameLocks noGrp="1"/>
          </p:cNvGraphicFramePr>
          <p:nvPr/>
        </p:nvGraphicFramePr>
        <p:xfrm>
          <a:off x="4724400" y="1752600"/>
          <a:ext cx="3505200" cy="3017835"/>
        </p:xfrm>
        <a:graphic>
          <a:graphicData uri="http://schemas.openxmlformats.org/drawingml/2006/table">
            <a:tbl>
              <a:tblPr/>
              <a:tblGrid>
                <a:gridCol w="13716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a:ln>
                            <a:noFill/>
                          </a:ln>
                          <a:solidFill>
                            <a:schemeClr val="bg2"/>
                          </a:solidFill>
                          <a:effectLst/>
                          <a:latin typeface="Arial" pitchFamily="34" charset="0"/>
                          <a:ea typeface="黑体" pitchFamily="49" charset="-122"/>
                        </a:rPr>
                        <a:t>选择值</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a:ln>
                            <a:noFill/>
                          </a:ln>
                          <a:solidFill>
                            <a:schemeClr val="bg2"/>
                          </a:solidFill>
                          <a:effectLst/>
                          <a:latin typeface="Arial" pitchFamily="34" charset="0"/>
                          <a:ea typeface="黑体" pitchFamily="49" charset="-122"/>
                        </a:rPr>
                        <a:t>预测值</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a:ln>
                            <a:noFill/>
                          </a:ln>
                          <a:solidFill>
                            <a:schemeClr val="bg2"/>
                          </a:solidFill>
                          <a:effectLst/>
                          <a:latin typeface="Arial" pitchFamily="34" charset="0"/>
                          <a:ea typeface="黑体" pitchFamily="49" charset="-122"/>
                        </a:rPr>
                        <a:t>非预测</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a</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b</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c</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a+b-c</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a+(b-c)/2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b+(a-c)/2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35315">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7</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0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defRPr sz="20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defRPr sz="20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defRPr>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黑体" pitchFamily="49"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bg2"/>
                          </a:solidFill>
                          <a:effectLst/>
                          <a:latin typeface="Arial" pitchFamily="34" charset="0"/>
                          <a:ea typeface="黑体" pitchFamily="49" charset="-122"/>
                        </a:rPr>
                        <a:t>(a+b)/2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
        <p:nvSpPr>
          <p:cNvPr id="34865" name="Text Box 49"/>
          <p:cNvSpPr txBox="1">
            <a:spLocks noChangeArrowheads="1"/>
          </p:cNvSpPr>
          <p:nvPr/>
        </p:nvSpPr>
        <p:spPr bwMode="auto">
          <a:xfrm>
            <a:off x="2590800" y="2300288"/>
            <a:ext cx="395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en-US" altLang="zh-CN" b="1">
                <a:solidFill>
                  <a:schemeClr val="tx1"/>
                </a:solidFill>
                <a:latin typeface="Times New Roman" pitchFamily="18" charset="0"/>
                <a:ea typeface="楷体_GB2312" pitchFamily="49" charset="-122"/>
              </a:rPr>
              <a:t>d</a:t>
            </a:r>
          </a:p>
        </p:txBody>
      </p:sp>
      <p:sp>
        <p:nvSpPr>
          <p:cNvPr id="34866" name="Text Box 50"/>
          <p:cNvSpPr txBox="1">
            <a:spLocks noChangeArrowheads="1"/>
          </p:cNvSpPr>
          <p:nvPr/>
        </p:nvSpPr>
        <p:spPr bwMode="auto">
          <a:xfrm>
            <a:off x="1752600" y="4419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buClrTx/>
              <a:buSzTx/>
              <a:buFontTx/>
              <a:buNone/>
            </a:pPr>
            <a:r>
              <a:rPr kumimoji="1" lang="zh-CN" altLang="en-US" b="1">
                <a:solidFill>
                  <a:schemeClr val="tx1"/>
                </a:solidFill>
                <a:latin typeface="Tahoma" pitchFamily="34" charset="0"/>
                <a:ea typeface="楷体_GB2312" pitchFamily="49" charset="-122"/>
              </a:rPr>
              <a:t>三邻域预测法</a:t>
            </a:r>
          </a:p>
        </p:txBody>
      </p:sp>
    </p:spTree>
    <p:extLst>
      <p:ext uri="{BB962C8B-B14F-4D97-AF65-F5344CB8AC3E}">
        <p14:creationId xmlns:p14="http://schemas.microsoft.com/office/powerpoint/2010/main" val="18465034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idx="4294967295"/>
          </p:nvPr>
        </p:nvSpPr>
        <p:spPr/>
        <p:txBody>
          <a:bodyPr/>
          <a:lstStyle/>
          <a:p>
            <a:pPr eaLnBrk="1" hangingPunct="1"/>
            <a:r>
              <a:rPr lang="zh-CN" altLang="en-US"/>
              <a:t>视频帧类型</a:t>
            </a:r>
          </a:p>
        </p:txBody>
      </p:sp>
      <p:sp>
        <p:nvSpPr>
          <p:cNvPr id="35843"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5844"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pic>
        <p:nvPicPr>
          <p:cNvPr id="35845" name="Picture 4" descr="Image3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429000"/>
            <a:ext cx="59055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1027"/>
          <p:cNvSpPr>
            <a:spLocks noChangeArrowheads="1"/>
          </p:cNvSpPr>
          <p:nvPr/>
        </p:nvSpPr>
        <p:spPr bwMode="auto">
          <a:xfrm>
            <a:off x="381000" y="1371600"/>
            <a:ext cx="79359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lnSpc>
                <a:spcPct val="90000"/>
              </a:lnSpc>
              <a:spcBef>
                <a:spcPct val="30000"/>
              </a:spcBef>
              <a:buClr>
                <a:srgbClr val="FF9900"/>
              </a:buClr>
              <a:buSzTx/>
            </a:pPr>
            <a:r>
              <a:rPr lang="zh-CN" altLang="en-US" sz="2800" b="1">
                <a:solidFill>
                  <a:srgbClr val="0000FF"/>
                </a:solidFill>
              </a:rPr>
              <a:t>帧间预测编码与帧类型</a:t>
            </a:r>
          </a:p>
          <a:p>
            <a:pPr lvl="1" eaLnBrk="1" fontAlgn="t" hangingPunct="1">
              <a:spcBef>
                <a:spcPct val="30000"/>
              </a:spcBef>
              <a:buClr>
                <a:srgbClr val="FF9900"/>
              </a:buClr>
              <a:buSzTx/>
              <a:buFont typeface="Wingdings" pitchFamily="2" charset="2"/>
              <a:buChar char="l"/>
            </a:pPr>
            <a:r>
              <a:rPr lang="en-US" altLang="zh-CN" sz="1800" b="0">
                <a:solidFill>
                  <a:srgbClr val="0000FF"/>
                </a:solidFill>
              </a:rPr>
              <a:t>I </a:t>
            </a:r>
            <a:r>
              <a:rPr lang="zh-CN" altLang="en-US" sz="1800" b="0">
                <a:solidFill>
                  <a:srgbClr val="0000FF"/>
                </a:solidFill>
              </a:rPr>
              <a:t>帧：不能进行帧间预测，只能进行帧内预测，</a:t>
            </a:r>
            <a:r>
              <a:rPr lang="zh-CN" altLang="en-US" sz="1800" b="0">
                <a:solidFill>
                  <a:srgbClr val="FF0000"/>
                </a:solidFill>
              </a:rPr>
              <a:t>基本选项</a:t>
            </a:r>
          </a:p>
          <a:p>
            <a:pPr lvl="1" eaLnBrk="1" fontAlgn="t" hangingPunct="1">
              <a:spcBef>
                <a:spcPct val="30000"/>
              </a:spcBef>
              <a:buClr>
                <a:srgbClr val="FF9900"/>
              </a:buClr>
              <a:buSzTx/>
              <a:buFont typeface="Wingdings" pitchFamily="2" charset="2"/>
              <a:buChar char="l"/>
            </a:pPr>
            <a:r>
              <a:rPr lang="en-US" altLang="zh-CN" sz="1800" b="0">
                <a:solidFill>
                  <a:srgbClr val="3333FF"/>
                </a:solidFill>
              </a:rPr>
              <a:t>P</a:t>
            </a:r>
            <a:r>
              <a:rPr lang="zh-CN" altLang="en-US" sz="1800" b="0">
                <a:solidFill>
                  <a:srgbClr val="3333FF"/>
                </a:solidFill>
              </a:rPr>
              <a:t>帧：可以进行前向帧间预测，</a:t>
            </a:r>
            <a:r>
              <a:rPr lang="zh-CN" altLang="en-US" sz="1800" b="0">
                <a:solidFill>
                  <a:srgbClr val="FF0000"/>
                </a:solidFill>
              </a:rPr>
              <a:t>基本选项</a:t>
            </a:r>
          </a:p>
          <a:p>
            <a:pPr lvl="1" eaLnBrk="1" fontAlgn="t" hangingPunct="1">
              <a:spcBef>
                <a:spcPct val="30000"/>
              </a:spcBef>
              <a:buClr>
                <a:srgbClr val="FF9900"/>
              </a:buClr>
              <a:buSzTx/>
              <a:buFont typeface="Wingdings" pitchFamily="2" charset="2"/>
              <a:buChar char="l"/>
            </a:pPr>
            <a:r>
              <a:rPr lang="en-US" altLang="zh-CN" sz="1800" b="0">
                <a:solidFill>
                  <a:srgbClr val="0000FF"/>
                </a:solidFill>
              </a:rPr>
              <a:t>B</a:t>
            </a:r>
            <a:r>
              <a:rPr lang="zh-CN" altLang="en-US" sz="1800" b="0">
                <a:solidFill>
                  <a:srgbClr val="0000FF"/>
                </a:solidFill>
              </a:rPr>
              <a:t>帧：可以进行双向帧间预测，高级选项</a:t>
            </a:r>
          </a:p>
          <a:p>
            <a:pPr lvl="1" eaLnBrk="1" fontAlgn="t" hangingPunct="1">
              <a:spcBef>
                <a:spcPct val="30000"/>
              </a:spcBef>
              <a:buClr>
                <a:srgbClr val="FF9900"/>
              </a:buClr>
              <a:buSzTx/>
              <a:buFont typeface="Wingdings" pitchFamily="2" charset="2"/>
              <a:buChar char="l"/>
            </a:pPr>
            <a:r>
              <a:rPr lang="zh-CN" altLang="en-US" sz="1800" b="0">
                <a:solidFill>
                  <a:srgbClr val="FF0000"/>
                </a:solidFill>
              </a:rPr>
              <a:t>第一帧</a:t>
            </a:r>
            <a:r>
              <a:rPr lang="zh-CN" altLang="en-US" sz="1800" b="0">
                <a:solidFill>
                  <a:srgbClr val="0000FF"/>
                </a:solidFill>
              </a:rPr>
              <a:t>类型为</a:t>
            </a:r>
            <a:r>
              <a:rPr lang="en-US" altLang="zh-CN" sz="1800" b="0">
                <a:solidFill>
                  <a:srgbClr val="FF0000"/>
                </a:solidFill>
              </a:rPr>
              <a:t>I </a:t>
            </a:r>
            <a:r>
              <a:rPr lang="zh-CN" altLang="en-US" sz="1800" b="0">
                <a:solidFill>
                  <a:srgbClr val="FF0000"/>
                </a:solidFill>
              </a:rPr>
              <a:t>帧</a:t>
            </a:r>
            <a:r>
              <a:rPr lang="zh-CN" altLang="en-US" sz="1800" b="0">
                <a:solidFill>
                  <a:srgbClr val="0000FF"/>
                </a:solidFill>
              </a:rPr>
              <a:t>，其他帧类型由</a:t>
            </a:r>
            <a:r>
              <a:rPr lang="zh-CN" altLang="en-US" sz="1800" b="0">
                <a:solidFill>
                  <a:srgbClr val="FF3300"/>
                </a:solidFill>
              </a:rPr>
              <a:t>人工设置参数决定</a:t>
            </a:r>
          </a:p>
          <a:p>
            <a:pPr lvl="1" eaLnBrk="1" fontAlgn="t" hangingPunct="1">
              <a:lnSpc>
                <a:spcPct val="150000"/>
              </a:lnSpc>
              <a:spcBef>
                <a:spcPct val="30000"/>
              </a:spcBef>
              <a:buClr>
                <a:srgbClr val="FF9900"/>
              </a:buClr>
              <a:buSzTx/>
              <a:buFont typeface="Wingdings" pitchFamily="2" charset="2"/>
              <a:buChar char="l"/>
            </a:pPr>
            <a:endParaRPr lang="en-US" altLang="zh-CN" sz="1800" b="0">
              <a:solidFill>
                <a:srgbClr val="0000FF"/>
              </a:solidFill>
            </a:endParaRPr>
          </a:p>
        </p:txBody>
      </p:sp>
      <p:sp>
        <p:nvSpPr>
          <p:cNvPr id="7" name="Rectangle 1027"/>
          <p:cNvSpPr txBox="1">
            <a:spLocks noChangeArrowheads="1"/>
          </p:cNvSpPr>
          <p:nvPr/>
        </p:nvSpPr>
        <p:spPr bwMode="auto">
          <a:xfrm>
            <a:off x="1908175" y="5822950"/>
            <a:ext cx="547211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en-US" altLang="zh-CN" sz="1800" kern="0" dirty="0"/>
              <a:t>1     2      3        4      5       6      7       8       9      10</a:t>
            </a:r>
            <a:endParaRPr lang="zh-CN" altLang="en-US" sz="1800" kern="0" dirty="0"/>
          </a:p>
        </p:txBody>
      </p:sp>
    </p:spTree>
    <p:extLst>
      <p:ext uri="{BB962C8B-B14F-4D97-AF65-F5344CB8AC3E}">
        <p14:creationId xmlns:p14="http://schemas.microsoft.com/office/powerpoint/2010/main" val="19902548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7"/>
          <p:cNvSpPr txBox="1">
            <a:spLocks noChangeArrowheads="1"/>
          </p:cNvSpPr>
          <p:nvPr/>
        </p:nvSpPr>
        <p:spPr bwMode="auto">
          <a:xfrm>
            <a:off x="496888" y="1268413"/>
            <a:ext cx="8251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视频帧类型示例</a:t>
            </a:r>
            <a:endParaRPr lang="en-US" altLang="zh-CN" kern="0" dirty="0"/>
          </a:p>
        </p:txBody>
      </p:sp>
      <p:sp>
        <p:nvSpPr>
          <p:cNvPr id="36867" name="Rectangle 1026"/>
          <p:cNvSpPr>
            <a:spLocks noGrp="1" noChangeArrowheads="1"/>
          </p:cNvSpPr>
          <p:nvPr>
            <p:ph type="title"/>
          </p:nvPr>
        </p:nvSpPr>
        <p:spPr/>
        <p:txBody>
          <a:bodyPr/>
          <a:lstStyle/>
          <a:p>
            <a:pPr eaLnBrk="1" hangingPunct="1"/>
            <a:r>
              <a:rPr lang="zh-CN" altLang="en-US"/>
              <a:t>视频帧类型</a:t>
            </a:r>
          </a:p>
        </p:txBody>
      </p:sp>
      <p:pic>
        <p:nvPicPr>
          <p:cNvPr id="368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86113" y="1916113"/>
            <a:ext cx="2873375" cy="2370137"/>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3686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619250" y="4375150"/>
            <a:ext cx="5905500" cy="187325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42307717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idx="4294967295"/>
          </p:nvPr>
        </p:nvSpPr>
        <p:spPr/>
        <p:txBody>
          <a:bodyPr/>
          <a:lstStyle/>
          <a:p>
            <a:pPr eaLnBrk="1" hangingPunct="1"/>
            <a:r>
              <a:rPr lang="zh-CN" altLang="en-US"/>
              <a:t>视频帧类型</a:t>
            </a:r>
          </a:p>
        </p:txBody>
      </p:sp>
      <p:sp>
        <p:nvSpPr>
          <p:cNvPr id="37891"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7892" name="Rectangle 1027"/>
          <p:cNvSpPr>
            <a:spLocks noChangeArrowheads="1"/>
          </p:cNvSpPr>
          <p:nvPr/>
        </p:nvSpPr>
        <p:spPr bwMode="auto">
          <a:xfrm>
            <a:off x="381000" y="1371600"/>
            <a:ext cx="79359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lnSpc>
                <a:spcPct val="90000"/>
              </a:lnSpc>
              <a:spcBef>
                <a:spcPct val="30000"/>
              </a:spcBef>
              <a:buClr>
                <a:srgbClr val="FF9900"/>
              </a:buClr>
              <a:buSzTx/>
            </a:pPr>
            <a:r>
              <a:rPr lang="zh-CN" altLang="en-US" sz="2800" b="1">
                <a:solidFill>
                  <a:srgbClr val="0000FF"/>
                </a:solidFill>
              </a:rPr>
              <a:t>视频帧大小比较</a:t>
            </a:r>
          </a:p>
          <a:p>
            <a:pPr lvl="1" eaLnBrk="1" fontAlgn="t" hangingPunct="1">
              <a:spcBef>
                <a:spcPct val="30000"/>
              </a:spcBef>
              <a:buClr>
                <a:srgbClr val="FF9900"/>
              </a:buClr>
              <a:buSzTx/>
              <a:buFont typeface="Wingdings" pitchFamily="2" charset="2"/>
              <a:buChar char="l"/>
            </a:pPr>
            <a:r>
              <a:rPr lang="en-US" altLang="zh-CN" sz="1800" b="0">
                <a:solidFill>
                  <a:srgbClr val="0000FF"/>
                </a:solidFill>
              </a:rPr>
              <a:t>I </a:t>
            </a:r>
            <a:r>
              <a:rPr lang="zh-CN" altLang="en-US" sz="1800" b="0">
                <a:solidFill>
                  <a:srgbClr val="0000FF"/>
                </a:solidFill>
              </a:rPr>
              <a:t>帧：不能去除时间冗余，只能去除空间冗余</a:t>
            </a:r>
            <a:endParaRPr lang="en-US" altLang="zh-CN" sz="1800" b="0">
              <a:solidFill>
                <a:srgbClr val="FF0000"/>
              </a:solidFill>
            </a:endParaRPr>
          </a:p>
          <a:p>
            <a:pPr lvl="1" eaLnBrk="1" fontAlgn="t" hangingPunct="1">
              <a:spcBef>
                <a:spcPct val="30000"/>
              </a:spcBef>
              <a:buClr>
                <a:srgbClr val="FF9900"/>
              </a:buClr>
              <a:buSzTx/>
              <a:buFont typeface="Wingdings" pitchFamily="2" charset="2"/>
              <a:buChar char="l"/>
            </a:pPr>
            <a:r>
              <a:rPr lang="en-US" altLang="zh-CN" sz="1800" b="0">
                <a:solidFill>
                  <a:srgbClr val="3333FF"/>
                </a:solidFill>
              </a:rPr>
              <a:t>P</a:t>
            </a:r>
            <a:r>
              <a:rPr lang="zh-CN" altLang="en-US" sz="1800" b="0">
                <a:solidFill>
                  <a:srgbClr val="3333FF"/>
                </a:solidFill>
              </a:rPr>
              <a:t>帧：可以去除时间冗余</a:t>
            </a:r>
            <a:endParaRPr lang="en-US" altLang="zh-CN" sz="1800" b="0">
              <a:solidFill>
                <a:srgbClr val="3333FF"/>
              </a:solidFill>
            </a:endParaRPr>
          </a:p>
          <a:p>
            <a:pPr lvl="1" eaLnBrk="1" fontAlgn="t" hangingPunct="1">
              <a:spcBef>
                <a:spcPct val="30000"/>
              </a:spcBef>
              <a:buClr>
                <a:srgbClr val="FF9900"/>
              </a:buClr>
              <a:buSzTx/>
              <a:buFont typeface="Wingdings" pitchFamily="2" charset="2"/>
              <a:buChar char="l"/>
            </a:pPr>
            <a:r>
              <a:rPr lang="zh-CN" altLang="en-US" sz="1800">
                <a:solidFill>
                  <a:srgbClr val="FF0000"/>
                </a:solidFill>
              </a:rPr>
              <a:t>一般情况</a:t>
            </a:r>
            <a:r>
              <a:rPr lang="zh-CN" altLang="en-US" sz="1800" b="0">
                <a:solidFill>
                  <a:srgbClr val="3333FF"/>
                </a:solidFill>
              </a:rPr>
              <a:t>：视频帧的时间冗余多于空间冗余，</a:t>
            </a:r>
            <a:r>
              <a:rPr lang="en-US" altLang="zh-CN" sz="1800">
                <a:solidFill>
                  <a:srgbClr val="FF0000"/>
                </a:solidFill>
              </a:rPr>
              <a:t>I</a:t>
            </a:r>
            <a:r>
              <a:rPr lang="zh-CN" altLang="en-US" sz="1800">
                <a:solidFill>
                  <a:srgbClr val="FF0000"/>
                </a:solidFill>
              </a:rPr>
              <a:t>帧数据量大于</a:t>
            </a:r>
            <a:r>
              <a:rPr lang="en-US" altLang="zh-CN" sz="1800">
                <a:solidFill>
                  <a:srgbClr val="FF0000"/>
                </a:solidFill>
              </a:rPr>
              <a:t>P</a:t>
            </a:r>
            <a:r>
              <a:rPr lang="zh-CN" altLang="en-US" sz="1800">
                <a:solidFill>
                  <a:srgbClr val="FF0000"/>
                </a:solidFill>
              </a:rPr>
              <a:t>帧</a:t>
            </a:r>
            <a:endParaRPr lang="en-US" altLang="zh-CN" sz="1800">
              <a:solidFill>
                <a:srgbClr val="FF0000"/>
              </a:solidFill>
            </a:endParaRPr>
          </a:p>
          <a:p>
            <a:pPr lvl="1" eaLnBrk="1" fontAlgn="t" hangingPunct="1">
              <a:spcBef>
                <a:spcPct val="30000"/>
              </a:spcBef>
              <a:buClr>
                <a:srgbClr val="FF9900"/>
              </a:buClr>
              <a:buSzTx/>
              <a:buFont typeface="Wingdings" pitchFamily="2" charset="2"/>
              <a:buChar char="l"/>
            </a:pPr>
            <a:r>
              <a:rPr lang="zh-CN" altLang="en-US" sz="1800" b="0">
                <a:solidFill>
                  <a:srgbClr val="3333FF"/>
                </a:solidFill>
              </a:rPr>
              <a:t>特殊情况：视频帧的时间和空间冗余均较多，</a:t>
            </a:r>
            <a:r>
              <a:rPr lang="en-US" altLang="zh-CN" sz="1800" b="0">
                <a:solidFill>
                  <a:srgbClr val="3333FF"/>
                </a:solidFill>
              </a:rPr>
              <a:t>I</a:t>
            </a:r>
            <a:r>
              <a:rPr lang="zh-CN" altLang="en-US" sz="1800" b="0">
                <a:solidFill>
                  <a:srgbClr val="3333FF"/>
                </a:solidFill>
              </a:rPr>
              <a:t>帧</a:t>
            </a:r>
            <a:r>
              <a:rPr lang="en-US" altLang="zh-CN" sz="1800" b="0">
                <a:solidFill>
                  <a:srgbClr val="3333FF"/>
                </a:solidFill>
              </a:rPr>
              <a:t>P</a:t>
            </a:r>
            <a:r>
              <a:rPr lang="zh-CN" altLang="en-US" sz="1800" b="0">
                <a:solidFill>
                  <a:srgbClr val="3333FF"/>
                </a:solidFill>
              </a:rPr>
              <a:t>帧数据量均较少</a:t>
            </a:r>
          </a:p>
          <a:p>
            <a:pPr lvl="1" eaLnBrk="1" fontAlgn="t" hangingPunct="1">
              <a:spcBef>
                <a:spcPct val="30000"/>
              </a:spcBef>
              <a:buClr>
                <a:srgbClr val="FF9900"/>
              </a:buClr>
              <a:buSzTx/>
              <a:buFont typeface="Wingdings" pitchFamily="2" charset="2"/>
              <a:buChar char="l"/>
            </a:pPr>
            <a:endParaRPr lang="zh-CN" altLang="en-US" sz="1800" b="0">
              <a:solidFill>
                <a:srgbClr val="FF0000"/>
              </a:solidFill>
            </a:endParaRPr>
          </a:p>
          <a:p>
            <a:pPr lvl="1" eaLnBrk="1" fontAlgn="t" hangingPunct="1">
              <a:lnSpc>
                <a:spcPct val="150000"/>
              </a:lnSpc>
              <a:spcBef>
                <a:spcPct val="30000"/>
              </a:spcBef>
              <a:buClr>
                <a:srgbClr val="FF9900"/>
              </a:buClr>
              <a:buSzTx/>
              <a:buFont typeface="Wingdings" pitchFamily="2" charset="2"/>
              <a:buChar char="l"/>
            </a:pPr>
            <a:endParaRPr lang="en-US" altLang="zh-CN" sz="1800" b="0">
              <a:solidFill>
                <a:srgbClr val="0000FF"/>
              </a:solidFill>
            </a:endParaRP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813300" y="3573463"/>
            <a:ext cx="2871788" cy="2370137"/>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378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58888" y="3573463"/>
            <a:ext cx="2938462" cy="241300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
        <p:nvSpPr>
          <p:cNvPr id="9" name="AutoShape 8"/>
          <p:cNvSpPr>
            <a:spLocks noChangeArrowheads="1"/>
          </p:cNvSpPr>
          <p:nvPr/>
        </p:nvSpPr>
        <p:spPr bwMode="gray">
          <a:xfrm>
            <a:off x="549275" y="4181475"/>
            <a:ext cx="7935913" cy="1152525"/>
          </a:xfrm>
          <a:prstGeom prst="roundRect">
            <a:avLst>
              <a:gd name="adj" fmla="val 15884"/>
            </a:avLst>
          </a:prstGeom>
          <a:solidFill>
            <a:schemeClr val="bg1"/>
          </a:solidFill>
          <a:ln w="9525" algn="ctr">
            <a:solidFill>
              <a:srgbClr val="0000FF"/>
            </a:solidFill>
            <a:round/>
            <a:headEnd/>
            <a:tailEnd/>
          </a:ln>
          <a:effectLst>
            <a:outerShdw dist="45791" dir="3378596" algn="ctr" rotWithShape="0">
              <a:schemeClr val="bg2">
                <a:alpha val="50000"/>
              </a:schemeClr>
            </a:outerShdw>
          </a:effectLst>
        </p:spPr>
        <p:txBody>
          <a:bodyPr wrap="none" tIns="36000"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zh-CN" altLang="en-US" sz="3200" b="1">
                <a:solidFill>
                  <a:srgbClr val="3333FF"/>
                </a:solidFill>
                <a:latin typeface="Verdana" pitchFamily="34" charset="0"/>
              </a:rPr>
              <a:t> 视频除了第一帧是否应该</a:t>
            </a:r>
            <a:r>
              <a:rPr lang="zh-CN" altLang="en-US" sz="3200" b="1">
                <a:solidFill>
                  <a:srgbClr val="FF0000"/>
                </a:solidFill>
                <a:latin typeface="Verdana" pitchFamily="34" charset="0"/>
              </a:rPr>
              <a:t>全部编码为</a:t>
            </a:r>
            <a:r>
              <a:rPr lang="en-US" altLang="zh-CN" sz="3200" b="1">
                <a:solidFill>
                  <a:srgbClr val="FF0000"/>
                </a:solidFill>
                <a:latin typeface="Verdana" pitchFamily="34" charset="0"/>
              </a:rPr>
              <a:t>P</a:t>
            </a:r>
            <a:r>
              <a:rPr lang="zh-CN" altLang="en-US" sz="3200" b="1">
                <a:solidFill>
                  <a:srgbClr val="FF0000"/>
                </a:solidFill>
                <a:latin typeface="Verdana" pitchFamily="34" charset="0"/>
              </a:rPr>
              <a:t>帧</a:t>
            </a:r>
            <a:r>
              <a:rPr lang="zh-CN" altLang="en-US" sz="3200" b="1">
                <a:solidFill>
                  <a:srgbClr val="3333FF"/>
                </a:solidFill>
                <a:latin typeface="Verdana" pitchFamily="34" charset="0"/>
              </a:rPr>
              <a:t>？</a:t>
            </a:r>
          </a:p>
        </p:txBody>
      </p:sp>
    </p:spTree>
    <p:extLst>
      <p:ext uri="{BB962C8B-B14F-4D97-AF65-F5344CB8AC3E}">
        <p14:creationId xmlns:p14="http://schemas.microsoft.com/office/powerpoint/2010/main" val="257482799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a:extLst>
              <a:ext uri="{FF2B5EF4-FFF2-40B4-BE49-F238E27FC236}">
                <a16:creationId xmlns:a16="http://schemas.microsoft.com/office/drawing/2014/main" xmlns="" id="{C03BE20E-865D-4150-8A9D-5E792E6EE21A}"/>
              </a:ext>
            </a:extLst>
          </p:cNvPr>
          <p:cNvSpPr>
            <a:spLocks noGrp="1" noChangeArrowheads="1"/>
          </p:cNvSpPr>
          <p:nvPr>
            <p:ph type="title" idx="4294967295"/>
          </p:nvPr>
        </p:nvSpPr>
        <p:spPr/>
        <p:txBody>
          <a:bodyPr/>
          <a:lstStyle/>
          <a:p>
            <a:pPr eaLnBrk="1" hangingPunct="1">
              <a:defRPr/>
            </a:pPr>
            <a:r>
              <a:rPr lang="zh-CN" altLang="en-US" dirty="0"/>
              <a:t>视频帧类型</a:t>
            </a:r>
          </a:p>
        </p:txBody>
      </p:sp>
      <p:sp>
        <p:nvSpPr>
          <p:cNvPr id="25603" name="Rectangle 1028">
            <a:extLst>
              <a:ext uri="{FF2B5EF4-FFF2-40B4-BE49-F238E27FC236}">
                <a16:creationId xmlns:a16="http://schemas.microsoft.com/office/drawing/2014/main" xmlns="" id="{00D459D5-1326-4B97-9AC7-7BA8903B02D1}"/>
              </a:ext>
            </a:extLst>
          </p:cNvPr>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5604" name="Rectangle 1029">
            <a:extLst>
              <a:ext uri="{FF2B5EF4-FFF2-40B4-BE49-F238E27FC236}">
                <a16:creationId xmlns:a16="http://schemas.microsoft.com/office/drawing/2014/main" xmlns="" id="{AC0A57F5-950A-4B36-85CB-591E52AEEEA1}"/>
              </a:ext>
            </a:extLst>
          </p:cNvPr>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pic>
        <p:nvPicPr>
          <p:cNvPr id="25611" name="Picture 11" descr="C:\Users\ThinkPad\Pictures\Stefan1.bmp">
            <a:extLst>
              <a:ext uri="{FF2B5EF4-FFF2-40B4-BE49-F238E27FC236}">
                <a16:creationId xmlns:a16="http://schemas.microsoft.com/office/drawing/2014/main" xmlns="" id="{88D55148-76C3-4942-8747-C9AA60D26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73016"/>
            <a:ext cx="2648721" cy="2167136"/>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5606" name="矩形 1">
            <a:extLst>
              <a:ext uri="{FF2B5EF4-FFF2-40B4-BE49-F238E27FC236}">
                <a16:creationId xmlns:a16="http://schemas.microsoft.com/office/drawing/2014/main" xmlns="" id="{980C0322-F2E1-452F-86B0-C462F6CAFA43}"/>
              </a:ext>
            </a:extLst>
          </p:cNvPr>
          <p:cNvSpPr>
            <a:spLocks noChangeArrowheads="1"/>
          </p:cNvSpPr>
          <p:nvPr/>
        </p:nvSpPr>
        <p:spPr bwMode="auto">
          <a:xfrm>
            <a:off x="1465263" y="6142038"/>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solidFill>
                  <a:srgbClr val="FF0000"/>
                </a:solidFill>
                <a:cs typeface="Times New Roman" panose="02020603050405020304" pitchFamily="18" charset="0"/>
              </a:rPr>
              <a:t>I</a:t>
            </a:r>
            <a:r>
              <a:rPr lang="zh-CN" altLang="en-US" sz="1800" b="0">
                <a:solidFill>
                  <a:srgbClr val="FF0000"/>
                </a:solidFill>
                <a:cs typeface="Times New Roman" panose="02020603050405020304" pitchFamily="18" charset="0"/>
              </a:rPr>
              <a:t>帧</a:t>
            </a:r>
          </a:p>
        </p:txBody>
      </p:sp>
      <p:pic>
        <p:nvPicPr>
          <p:cNvPr id="25612" name="Picture 12" descr="C:\Users\ThinkPad\Pictures\2\residual_bgr_1.bmp">
            <a:extLst>
              <a:ext uri="{FF2B5EF4-FFF2-40B4-BE49-F238E27FC236}">
                <a16:creationId xmlns:a16="http://schemas.microsoft.com/office/drawing/2014/main" xmlns="" id="{6F0F81AD-16BA-49BB-B7B6-13A155B20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110" y="3573016"/>
            <a:ext cx="2702061" cy="2210777"/>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5613" name="Picture 13" descr="C:\Users\ThinkPad\Pictures\2\residual_bgr_2.bmp">
            <a:extLst>
              <a:ext uri="{FF2B5EF4-FFF2-40B4-BE49-F238E27FC236}">
                <a16:creationId xmlns:a16="http://schemas.microsoft.com/office/drawing/2014/main" xmlns="" id="{2479F45B-DDD7-4F70-8669-44816729A1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585342"/>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1" name="Picture 13" descr="C:\Users\ThinkPad\Pictures\2\residual_bgr_2.bmp">
            <a:extLst>
              <a:ext uri="{FF2B5EF4-FFF2-40B4-BE49-F238E27FC236}">
                <a16:creationId xmlns:a16="http://schemas.microsoft.com/office/drawing/2014/main" xmlns="" id="{A5E8EDE0-64C7-4F69-879A-946CACDEA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3573016"/>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2" name="Picture 13" descr="C:\Users\ThinkPad\Pictures\2\residual_bgr_2.bmp">
            <a:extLst>
              <a:ext uri="{FF2B5EF4-FFF2-40B4-BE49-F238E27FC236}">
                <a16:creationId xmlns:a16="http://schemas.microsoft.com/office/drawing/2014/main" xmlns="" id="{56EE1EB6-C24C-4840-B793-76EE1EF5D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3" name="Picture 13" descr="C:\Users\ThinkPad\Pictures\2\residual_bgr_2.bmp">
            <a:extLst>
              <a:ext uri="{FF2B5EF4-FFF2-40B4-BE49-F238E27FC236}">
                <a16:creationId xmlns:a16="http://schemas.microsoft.com/office/drawing/2014/main" xmlns="" id="{961897AD-762B-4597-A2FF-4DEA0CE6D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CC33723F-9EFD-4E26-88E5-58E45807D93C}"/>
              </a:ext>
            </a:extLst>
          </p:cNvPr>
          <p:cNvSpPr>
            <a:spLocks noChangeArrowheads="1"/>
          </p:cNvSpPr>
          <p:nvPr/>
        </p:nvSpPr>
        <p:spPr bwMode="auto">
          <a:xfrm>
            <a:off x="2579688" y="609282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8" name="矩形 1">
            <a:extLst>
              <a:ext uri="{FF2B5EF4-FFF2-40B4-BE49-F238E27FC236}">
                <a16:creationId xmlns:a16="http://schemas.microsoft.com/office/drawing/2014/main" xmlns="" id="{BFEAF9BB-9881-482F-A2FE-DBA7275D3878}"/>
              </a:ext>
            </a:extLst>
          </p:cNvPr>
          <p:cNvSpPr>
            <a:spLocks noChangeArrowheads="1"/>
          </p:cNvSpPr>
          <p:nvPr/>
        </p:nvSpPr>
        <p:spPr bwMode="auto">
          <a:xfrm>
            <a:off x="3679825"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5614" name="矩形 1">
            <a:extLst>
              <a:ext uri="{FF2B5EF4-FFF2-40B4-BE49-F238E27FC236}">
                <a16:creationId xmlns:a16="http://schemas.microsoft.com/office/drawing/2014/main" xmlns="" id="{F77279C7-4B91-4A91-ADDB-E29B3515ABBB}"/>
              </a:ext>
            </a:extLst>
          </p:cNvPr>
          <p:cNvSpPr>
            <a:spLocks noChangeArrowheads="1"/>
          </p:cNvSpPr>
          <p:nvPr/>
        </p:nvSpPr>
        <p:spPr bwMode="auto">
          <a:xfrm>
            <a:off x="4903788"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5615" name="矩形 1">
            <a:extLst>
              <a:ext uri="{FF2B5EF4-FFF2-40B4-BE49-F238E27FC236}">
                <a16:creationId xmlns:a16="http://schemas.microsoft.com/office/drawing/2014/main" xmlns="" id="{3CE89B0A-922C-4FE3-AFCF-FFDAE95FFAA9}"/>
              </a:ext>
            </a:extLst>
          </p:cNvPr>
          <p:cNvSpPr>
            <a:spLocks noChangeArrowheads="1"/>
          </p:cNvSpPr>
          <p:nvPr/>
        </p:nvSpPr>
        <p:spPr bwMode="auto">
          <a:xfrm>
            <a:off x="6054725" y="6092825"/>
            <a:ext cx="569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5616" name="矩形 1">
            <a:extLst>
              <a:ext uri="{FF2B5EF4-FFF2-40B4-BE49-F238E27FC236}">
                <a16:creationId xmlns:a16="http://schemas.microsoft.com/office/drawing/2014/main" xmlns="" id="{DB806C43-3FF3-4354-8DA7-10B6AE8F3894}"/>
              </a:ext>
            </a:extLst>
          </p:cNvPr>
          <p:cNvSpPr>
            <a:spLocks noChangeArrowheads="1"/>
          </p:cNvSpPr>
          <p:nvPr/>
        </p:nvSpPr>
        <p:spPr bwMode="auto">
          <a:xfrm>
            <a:off x="7300913" y="60833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3" name="TextBox 2">
            <a:extLst>
              <a:ext uri="{FF2B5EF4-FFF2-40B4-BE49-F238E27FC236}">
                <a16:creationId xmlns:a16="http://schemas.microsoft.com/office/drawing/2014/main" xmlns="" id="{95E39BDE-EBBC-4643-9468-0C666F5461A3}"/>
              </a:ext>
            </a:extLst>
          </p:cNvPr>
          <p:cNvSpPr txBox="1">
            <a:spLocks noChangeArrowheads="1"/>
          </p:cNvSpPr>
          <p:nvPr/>
        </p:nvSpPr>
        <p:spPr bwMode="auto">
          <a:xfrm>
            <a:off x="2106613" y="4462463"/>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xmlns="" id="{7B25C121-A54F-4D46-99ED-5F08CCC0BA32}"/>
              </a:ext>
            </a:extLst>
          </p:cNvPr>
          <p:cNvSpPr txBox="1">
            <a:spLocks noChangeArrowheads="1"/>
          </p:cNvSpPr>
          <p:nvPr/>
        </p:nvSpPr>
        <p:spPr bwMode="auto">
          <a:xfrm>
            <a:off x="3251200" y="4481513"/>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xmlns="" id="{0A630032-1C09-473A-A461-7B491959E5C2}"/>
              </a:ext>
            </a:extLst>
          </p:cNvPr>
          <p:cNvSpPr txBox="1">
            <a:spLocks noChangeArrowheads="1"/>
          </p:cNvSpPr>
          <p:nvPr/>
        </p:nvSpPr>
        <p:spPr bwMode="auto">
          <a:xfrm>
            <a:off x="4437063" y="4467225"/>
            <a:ext cx="38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xmlns="" id="{F0C0B2AA-55FA-4010-8B19-E05A335B201E}"/>
              </a:ext>
            </a:extLst>
          </p:cNvPr>
          <p:cNvSpPr txBox="1">
            <a:spLocks noChangeArrowheads="1"/>
          </p:cNvSpPr>
          <p:nvPr/>
        </p:nvSpPr>
        <p:spPr bwMode="auto">
          <a:xfrm>
            <a:off x="5576888" y="4500563"/>
            <a:ext cx="384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xmlns="" id="{BA54459E-44AD-4F81-9057-4828D2480C15}"/>
              </a:ext>
            </a:extLst>
          </p:cNvPr>
          <p:cNvSpPr txBox="1">
            <a:spLocks noChangeArrowheads="1"/>
          </p:cNvSpPr>
          <p:nvPr/>
        </p:nvSpPr>
        <p:spPr bwMode="auto">
          <a:xfrm>
            <a:off x="6732588" y="4500563"/>
            <a:ext cx="384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pic>
        <p:nvPicPr>
          <p:cNvPr id="4" name="Picture 14" descr="C:\Users\ThinkPad\Pictures\2\Stefan352x288.264_000001.bmp">
            <a:extLst>
              <a:ext uri="{FF2B5EF4-FFF2-40B4-BE49-F238E27FC236}">
                <a16:creationId xmlns:a16="http://schemas.microsoft.com/office/drawing/2014/main" xmlns="" id="{C8148DCF-0646-442D-88EA-7095A533FD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110" y="3585342"/>
            <a:ext cx="2692796" cy="2203197"/>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5" name="Picture 15" descr="C:\Users\ThinkPad\Pictures\2\Stefan352x288.264_000002.bmp">
            <a:extLst>
              <a:ext uri="{FF2B5EF4-FFF2-40B4-BE49-F238E27FC236}">
                <a16:creationId xmlns:a16="http://schemas.microsoft.com/office/drawing/2014/main" xmlns="" id="{71CB3F04-636C-4621-A9C4-23174C3E94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6654" y="3571974"/>
            <a:ext cx="2751907" cy="2251560"/>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6" name="Picture 16" descr="C:\Users\ThinkPad\Pictures\2\Stefan352x288.264_000003.bmp">
            <a:extLst>
              <a:ext uri="{FF2B5EF4-FFF2-40B4-BE49-F238E27FC236}">
                <a16:creationId xmlns:a16="http://schemas.microsoft.com/office/drawing/2014/main" xmlns="" id="{C4E2D6C7-EB84-40F1-8C7B-5B5AA8DD2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0675" y="3531090"/>
            <a:ext cx="2774415" cy="2269976"/>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7" name="Picture 17" descr="C:\Users\ThinkPad\Pictures\2\Stefan352x288.264_000004.bmp">
            <a:extLst>
              <a:ext uri="{FF2B5EF4-FFF2-40B4-BE49-F238E27FC236}">
                <a16:creationId xmlns:a16="http://schemas.microsoft.com/office/drawing/2014/main" xmlns="" id="{0B454FEC-424D-4574-9C9A-495A1B49ED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4048" y="3531090"/>
            <a:ext cx="2681835" cy="2194229"/>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5618" name="Picture 18" descr="C:\Users\ThinkPad\Pictures\2\Stefan352x288.264_000005.bmp">
            <a:extLst>
              <a:ext uri="{FF2B5EF4-FFF2-40B4-BE49-F238E27FC236}">
                <a16:creationId xmlns:a16="http://schemas.microsoft.com/office/drawing/2014/main" xmlns="" id="{46112231-574E-4D57-8060-8C51AC103B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7762" y="3488767"/>
            <a:ext cx="2736731" cy="223914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8" name="Rectangle 1027">
            <a:extLst>
              <a:ext uri="{FF2B5EF4-FFF2-40B4-BE49-F238E27FC236}">
                <a16:creationId xmlns:a16="http://schemas.microsoft.com/office/drawing/2014/main" xmlns="" id="{864BFDC6-A05E-49E8-A764-833D4C1355D4}"/>
              </a:ext>
            </a:extLst>
          </p:cNvPr>
          <p:cNvSpPr>
            <a:spLocks noChangeArrowheads="1"/>
          </p:cNvSpPr>
          <p:nvPr/>
        </p:nvSpPr>
        <p:spPr bwMode="auto">
          <a:xfrm>
            <a:off x="381000" y="1371600"/>
            <a:ext cx="8078788"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zh-CN" altLang="en-US" dirty="0">
                <a:cs typeface="Times New Roman" pitchFamily="18" charset="0"/>
              </a:rPr>
              <a:t>视频除了第一帧是否应该全部编码为</a:t>
            </a:r>
            <a:r>
              <a:rPr lang="en-US" altLang="zh-CN" dirty="0">
                <a:cs typeface="Times New Roman" pitchFamily="18" charset="0"/>
              </a:rPr>
              <a:t>P</a:t>
            </a:r>
            <a:r>
              <a:rPr lang="zh-CN" altLang="en-US" dirty="0">
                <a:cs typeface="Times New Roman" pitchFamily="18" charset="0"/>
              </a:rPr>
              <a:t>帧？</a:t>
            </a:r>
            <a:endParaRPr lang="en-US" altLang="zh-CN" dirty="0">
              <a:cs typeface="Times New Roman" pitchFamily="18" charset="0"/>
            </a:endParaRPr>
          </a:p>
          <a:p>
            <a:pPr lvl="1" eaLnBrk="1" hangingPunct="1">
              <a:lnSpc>
                <a:spcPts val="2500"/>
              </a:lnSpc>
              <a:defRPr/>
            </a:pPr>
            <a:r>
              <a:rPr lang="zh-CN" altLang="en-US" sz="1800" dirty="0">
                <a:cs typeface="Times New Roman" pitchFamily="18" charset="0"/>
              </a:rPr>
              <a:t>视频播放：</a:t>
            </a:r>
            <a:r>
              <a:rPr lang="zh-CN" altLang="en-US" sz="1800" dirty="0">
                <a:solidFill>
                  <a:srgbClr val="FF0000"/>
                </a:solidFill>
                <a:cs typeface="Times New Roman" pitchFamily="18" charset="0"/>
              </a:rPr>
              <a:t>全</a:t>
            </a:r>
            <a:r>
              <a:rPr lang="en-US" altLang="zh-CN" sz="1800" dirty="0">
                <a:solidFill>
                  <a:srgbClr val="FF0000"/>
                </a:solidFill>
                <a:cs typeface="Times New Roman" pitchFamily="18" charset="0"/>
              </a:rPr>
              <a:t>P</a:t>
            </a:r>
            <a:r>
              <a:rPr lang="zh-CN" altLang="en-US" sz="1800" dirty="0">
                <a:solidFill>
                  <a:srgbClr val="FF0000"/>
                </a:solidFill>
                <a:cs typeface="Times New Roman" pitchFamily="18" charset="0"/>
              </a:rPr>
              <a:t>帧</a:t>
            </a:r>
            <a:r>
              <a:rPr lang="zh-CN" altLang="en-US" sz="1800" dirty="0">
                <a:cs typeface="Times New Roman" pitchFamily="18" charset="0"/>
              </a:rPr>
              <a:t>会导致视频只能从第一帧开始解码播放，</a:t>
            </a:r>
            <a:endParaRPr lang="en-US" altLang="zh-CN" sz="1800" dirty="0">
              <a:cs typeface="Times New Roman" pitchFamily="18" charset="0"/>
            </a:endParaRPr>
          </a:p>
          <a:p>
            <a:pPr marL="457200" lvl="1" indent="0" eaLnBrk="1" hangingPunct="1">
              <a:lnSpc>
                <a:spcPts val="2500"/>
              </a:lnSpc>
              <a:buFont typeface="Wingdings" pitchFamily="2" charset="2"/>
              <a:buNone/>
              <a:defRPr/>
            </a:pPr>
            <a:r>
              <a:rPr lang="en-US" altLang="zh-CN" sz="1800" dirty="0">
                <a:solidFill>
                  <a:srgbClr val="FF0000"/>
                </a:solidFill>
                <a:cs typeface="Times New Roman" pitchFamily="18" charset="0"/>
              </a:rPr>
              <a:t>                     </a:t>
            </a:r>
            <a:endParaRPr lang="en-US" altLang="zh-CN" sz="1800" dirty="0">
              <a:cs typeface="Times New Roman" pitchFamily="18" charset="0"/>
            </a:endParaRPr>
          </a:p>
        </p:txBody>
      </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Effect transition="in" filter="wipe(left)">
                                      <p:cBhvr>
                                        <p:cTn id="7" dur="500"/>
                                        <p:tgtEl>
                                          <p:spTgt spid="2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nodeType="afterGroup">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nodeType="afterGroup">
                            <p:stCondLst>
                              <p:cond delay="2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nodeType="afterGroup">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childTnLst>
                          </p:cTn>
                        </p:par>
                        <p:par>
                          <p:cTn id="46" fill="hold" nodeType="afterGroup">
                            <p:stCondLst>
                              <p:cond delay="3500"/>
                            </p:stCondLst>
                            <p:childTnLst>
                              <p:par>
                                <p:cTn id="47" presetID="22" presetClass="entr" presetSubtype="8" fill="hold" nodeType="afterEffect">
                                  <p:stCondLst>
                                    <p:cond delay="0"/>
                                  </p:stCondLst>
                                  <p:childTnLst>
                                    <p:set>
                                      <p:cBhvr>
                                        <p:cTn id="48" dur="1" fill="hold">
                                          <p:stCondLst>
                                            <p:cond delay="0"/>
                                          </p:stCondLst>
                                        </p:cTn>
                                        <p:tgtEl>
                                          <p:spTgt spid="25618"/>
                                        </p:tgtEl>
                                        <p:attrNameLst>
                                          <p:attrName>style.visibility</p:attrName>
                                        </p:attrNameLst>
                                      </p:cBhvr>
                                      <p:to>
                                        <p:strVal val="visible"/>
                                      </p:to>
                                    </p:set>
                                    <p:animEffect transition="in" filter="wipe(left)">
                                      <p:cBhvr>
                                        <p:cTn id="49" dur="500"/>
                                        <p:tgtEl>
                                          <p:spTgt spid="25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a:extLst>
              <a:ext uri="{FF2B5EF4-FFF2-40B4-BE49-F238E27FC236}">
                <a16:creationId xmlns:a16="http://schemas.microsoft.com/office/drawing/2014/main" xmlns="" id="{E5081F28-5A75-48B8-9496-655E7BA0C713}"/>
              </a:ext>
            </a:extLst>
          </p:cNvPr>
          <p:cNvSpPr>
            <a:spLocks noGrp="1" noChangeArrowheads="1"/>
          </p:cNvSpPr>
          <p:nvPr>
            <p:ph type="title" idx="4294967295"/>
          </p:nvPr>
        </p:nvSpPr>
        <p:spPr/>
        <p:txBody>
          <a:bodyPr/>
          <a:lstStyle/>
          <a:p>
            <a:pPr eaLnBrk="1" hangingPunct="1">
              <a:defRPr/>
            </a:pPr>
            <a:r>
              <a:rPr lang="zh-CN" altLang="en-US" dirty="0"/>
              <a:t>视频帧类型</a:t>
            </a:r>
          </a:p>
        </p:txBody>
      </p:sp>
      <p:sp>
        <p:nvSpPr>
          <p:cNvPr id="26627" name="Rectangle 1028">
            <a:extLst>
              <a:ext uri="{FF2B5EF4-FFF2-40B4-BE49-F238E27FC236}">
                <a16:creationId xmlns:a16="http://schemas.microsoft.com/office/drawing/2014/main" xmlns="" id="{9A034A19-9B75-41F7-97D6-BCF1AE0CF40C}"/>
              </a:ext>
            </a:extLst>
          </p:cNvPr>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6628" name="Rectangle 1029">
            <a:extLst>
              <a:ext uri="{FF2B5EF4-FFF2-40B4-BE49-F238E27FC236}">
                <a16:creationId xmlns:a16="http://schemas.microsoft.com/office/drawing/2014/main" xmlns="" id="{E2DDDA12-7D5E-4766-89C3-AEEF378599B2}"/>
              </a:ext>
            </a:extLst>
          </p:cNvPr>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5605" name="Rectangle 1027">
            <a:extLst>
              <a:ext uri="{FF2B5EF4-FFF2-40B4-BE49-F238E27FC236}">
                <a16:creationId xmlns:a16="http://schemas.microsoft.com/office/drawing/2014/main" xmlns="" id="{C22DAB35-4588-4C9D-A9F4-298B179B2855}"/>
              </a:ext>
            </a:extLst>
          </p:cNvPr>
          <p:cNvSpPr>
            <a:spLocks noChangeArrowheads="1"/>
          </p:cNvSpPr>
          <p:nvPr/>
        </p:nvSpPr>
        <p:spPr bwMode="auto">
          <a:xfrm>
            <a:off x="381000" y="1371600"/>
            <a:ext cx="8078788"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zh-CN" altLang="en-US" dirty="0">
                <a:cs typeface="Times New Roman" pitchFamily="18" charset="0"/>
              </a:rPr>
              <a:t>视频除了第一帧是否应该全部编码为</a:t>
            </a:r>
            <a:r>
              <a:rPr lang="en-US" altLang="zh-CN" dirty="0">
                <a:cs typeface="Times New Roman" pitchFamily="18" charset="0"/>
              </a:rPr>
              <a:t>P</a:t>
            </a:r>
            <a:r>
              <a:rPr lang="zh-CN" altLang="en-US" dirty="0">
                <a:cs typeface="Times New Roman" pitchFamily="18" charset="0"/>
              </a:rPr>
              <a:t>帧？</a:t>
            </a:r>
            <a:endParaRPr lang="en-US" altLang="zh-CN" dirty="0">
              <a:cs typeface="Times New Roman" pitchFamily="18" charset="0"/>
            </a:endParaRPr>
          </a:p>
          <a:p>
            <a:pPr lvl="1" eaLnBrk="1" hangingPunct="1">
              <a:lnSpc>
                <a:spcPts val="2500"/>
              </a:lnSpc>
              <a:defRPr/>
            </a:pPr>
            <a:r>
              <a:rPr lang="zh-CN" altLang="en-US" sz="1800" dirty="0">
                <a:cs typeface="Times New Roman" pitchFamily="18" charset="0"/>
              </a:rPr>
              <a:t>视频播放：</a:t>
            </a:r>
            <a:r>
              <a:rPr lang="zh-CN" altLang="en-US" sz="1800" dirty="0">
                <a:solidFill>
                  <a:srgbClr val="FF0000"/>
                </a:solidFill>
                <a:cs typeface="Times New Roman" pitchFamily="18" charset="0"/>
              </a:rPr>
              <a:t>全</a:t>
            </a:r>
            <a:r>
              <a:rPr lang="en-US" altLang="zh-CN" sz="1800" dirty="0">
                <a:solidFill>
                  <a:srgbClr val="FF0000"/>
                </a:solidFill>
                <a:cs typeface="Times New Roman" pitchFamily="18" charset="0"/>
              </a:rPr>
              <a:t>P</a:t>
            </a:r>
            <a:r>
              <a:rPr lang="zh-CN" altLang="en-US" sz="1800" dirty="0">
                <a:solidFill>
                  <a:srgbClr val="FF0000"/>
                </a:solidFill>
                <a:cs typeface="Times New Roman" pitchFamily="18" charset="0"/>
              </a:rPr>
              <a:t>帧</a:t>
            </a:r>
            <a:r>
              <a:rPr lang="zh-CN" altLang="en-US" sz="1800" dirty="0">
                <a:cs typeface="Times New Roman" pitchFamily="18" charset="0"/>
              </a:rPr>
              <a:t>会导致视频只能从第一帧开始解码播放，</a:t>
            </a:r>
            <a:endParaRPr lang="en-US" altLang="zh-CN" sz="1800" dirty="0">
              <a:cs typeface="Times New Roman" pitchFamily="18" charset="0"/>
            </a:endParaRPr>
          </a:p>
          <a:p>
            <a:pPr marL="457200" lvl="1" indent="0" eaLnBrk="1" hangingPunct="1">
              <a:lnSpc>
                <a:spcPts val="2500"/>
              </a:lnSpc>
              <a:buFont typeface="Wingdings" pitchFamily="2" charset="2"/>
              <a:buNone/>
              <a:defRPr/>
            </a:pPr>
            <a:r>
              <a:rPr lang="en-US" altLang="zh-CN" sz="1800" dirty="0">
                <a:solidFill>
                  <a:srgbClr val="FF0000"/>
                </a:solidFill>
                <a:cs typeface="Times New Roman" pitchFamily="18" charset="0"/>
              </a:rPr>
              <a:t>                       </a:t>
            </a:r>
            <a:r>
              <a:rPr lang="zh-CN" altLang="en-US" sz="1800" dirty="0">
                <a:solidFill>
                  <a:srgbClr val="FF0000"/>
                </a:solidFill>
                <a:cs typeface="Times New Roman" pitchFamily="18" charset="0"/>
              </a:rPr>
              <a:t>不能拖动进度条</a:t>
            </a:r>
            <a:r>
              <a:rPr lang="zh-CN" altLang="en-US" sz="1800" dirty="0">
                <a:cs typeface="Times New Roman" pitchFamily="18" charset="0"/>
              </a:rPr>
              <a:t>从后续某一帧开始解码播放，</a:t>
            </a:r>
            <a:endParaRPr lang="en-US" altLang="zh-CN" sz="1800" dirty="0">
              <a:cs typeface="Times New Roman" pitchFamily="18" charset="0"/>
            </a:endParaRPr>
          </a:p>
          <a:p>
            <a:pPr marL="457200" lvl="1" indent="0" eaLnBrk="1" hangingPunct="1">
              <a:lnSpc>
                <a:spcPts val="2500"/>
              </a:lnSpc>
              <a:buFont typeface="Wingdings" pitchFamily="2" charset="2"/>
              <a:buNone/>
              <a:defRPr/>
            </a:pPr>
            <a:r>
              <a:rPr lang="zh-CN" altLang="en-US" sz="1800" dirty="0">
                <a:cs typeface="Times New Roman" pitchFamily="18" charset="0"/>
              </a:rPr>
              <a:t>                       应当</a:t>
            </a:r>
            <a:r>
              <a:rPr lang="zh-CN" altLang="en-US" sz="1800" dirty="0">
                <a:solidFill>
                  <a:srgbClr val="FF0000"/>
                </a:solidFill>
                <a:cs typeface="Times New Roman" pitchFamily="18" charset="0"/>
              </a:rPr>
              <a:t>插入</a:t>
            </a:r>
            <a:r>
              <a:rPr lang="en-US" altLang="zh-CN" sz="1800" dirty="0">
                <a:solidFill>
                  <a:srgbClr val="FF0000"/>
                </a:solidFill>
                <a:cs typeface="Times New Roman" pitchFamily="18" charset="0"/>
              </a:rPr>
              <a:t>I</a:t>
            </a:r>
            <a:r>
              <a:rPr lang="zh-CN" altLang="en-US" sz="1800" dirty="0">
                <a:solidFill>
                  <a:srgbClr val="FF0000"/>
                </a:solidFill>
                <a:cs typeface="Times New Roman" pitchFamily="18" charset="0"/>
              </a:rPr>
              <a:t>帧 </a:t>
            </a:r>
            <a:r>
              <a:rPr lang="zh-CN" altLang="en-US" sz="1800" dirty="0">
                <a:cs typeface="Times New Roman" pitchFamily="18" charset="0"/>
              </a:rPr>
              <a:t>以保证</a:t>
            </a:r>
            <a:r>
              <a:rPr lang="zh-CN" altLang="en-US" sz="1800" dirty="0">
                <a:solidFill>
                  <a:srgbClr val="3333FF"/>
                </a:solidFill>
                <a:cs typeface="Times New Roman" pitchFamily="18" charset="0"/>
              </a:rPr>
              <a:t>可以</a:t>
            </a:r>
            <a:r>
              <a:rPr lang="zh-CN" altLang="en-US" sz="1800" dirty="0">
                <a:solidFill>
                  <a:srgbClr val="FF0000"/>
                </a:solidFill>
                <a:cs typeface="Times New Roman" pitchFamily="18" charset="0"/>
              </a:rPr>
              <a:t>从后续某一帧开始解码播放</a:t>
            </a:r>
            <a:endParaRPr lang="en-US" altLang="zh-CN" sz="1800" dirty="0">
              <a:solidFill>
                <a:srgbClr val="FF0000"/>
              </a:solidFill>
              <a:cs typeface="Times New Roman" pitchFamily="18" charset="0"/>
            </a:endParaRPr>
          </a:p>
          <a:p>
            <a:pPr lvl="1" eaLnBrk="1" hangingPunct="1">
              <a:lnSpc>
                <a:spcPct val="150000"/>
              </a:lnSpc>
              <a:defRPr/>
            </a:pPr>
            <a:endParaRPr lang="en-US" altLang="zh-CN" sz="1800" dirty="0">
              <a:cs typeface="Times New Roman" pitchFamily="18" charset="0"/>
            </a:endParaRPr>
          </a:p>
        </p:txBody>
      </p:sp>
      <p:pic>
        <p:nvPicPr>
          <p:cNvPr id="25612" name="Picture 12" descr="C:\Users\ThinkPad\Pictures\2\residual_bgr_1.bmp">
            <a:extLst>
              <a:ext uri="{FF2B5EF4-FFF2-40B4-BE49-F238E27FC236}">
                <a16:creationId xmlns:a16="http://schemas.microsoft.com/office/drawing/2014/main" xmlns="" id="{166B957E-C9B5-4919-8414-D4E88D4EE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477" y="3573016"/>
            <a:ext cx="2702061" cy="2210777"/>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5613" name="Picture 13" descr="C:\Users\ThinkPad\Pictures\2\residual_bgr_2.bmp">
            <a:extLst>
              <a:ext uri="{FF2B5EF4-FFF2-40B4-BE49-F238E27FC236}">
                <a16:creationId xmlns:a16="http://schemas.microsoft.com/office/drawing/2014/main" xmlns="" id="{2780A2DF-9163-4138-AD3A-D34B27801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159" y="3585342"/>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1" name="Picture 13" descr="C:\Users\ThinkPad\Pictures\2\residual_bgr_2.bmp">
            <a:extLst>
              <a:ext uri="{FF2B5EF4-FFF2-40B4-BE49-F238E27FC236}">
                <a16:creationId xmlns:a16="http://schemas.microsoft.com/office/drawing/2014/main" xmlns="" id="{31873D85-7190-498A-B611-C52846B6F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287" y="3573016"/>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2" name="Picture 13" descr="C:\Users\ThinkPad\Pictures\2\residual_bgr_2.bmp">
            <a:extLst>
              <a:ext uri="{FF2B5EF4-FFF2-40B4-BE49-F238E27FC236}">
                <a16:creationId xmlns:a16="http://schemas.microsoft.com/office/drawing/2014/main" xmlns="" id="{A348A869-5435-4D13-B7F9-91763659B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415"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3" name="Picture 13" descr="C:\Users\ThinkPad\Pictures\2\residual_bgr_2.bmp">
            <a:extLst>
              <a:ext uri="{FF2B5EF4-FFF2-40B4-BE49-F238E27FC236}">
                <a16:creationId xmlns:a16="http://schemas.microsoft.com/office/drawing/2014/main" xmlns="" id="{945D7BED-07AD-446E-9FC5-DD67A4042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551"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6635" name="矩形 1">
            <a:extLst>
              <a:ext uri="{FF2B5EF4-FFF2-40B4-BE49-F238E27FC236}">
                <a16:creationId xmlns:a16="http://schemas.microsoft.com/office/drawing/2014/main" xmlns="" id="{59EF983C-F9C5-4DED-818E-E5B5C3E32701}"/>
              </a:ext>
            </a:extLst>
          </p:cNvPr>
          <p:cNvSpPr>
            <a:spLocks noChangeArrowheads="1"/>
          </p:cNvSpPr>
          <p:nvPr/>
        </p:nvSpPr>
        <p:spPr bwMode="auto">
          <a:xfrm>
            <a:off x="2573338"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6636" name="矩形 1">
            <a:extLst>
              <a:ext uri="{FF2B5EF4-FFF2-40B4-BE49-F238E27FC236}">
                <a16:creationId xmlns:a16="http://schemas.microsoft.com/office/drawing/2014/main" xmlns="" id="{05A6A5EA-A054-4C81-837B-7295109B1413}"/>
              </a:ext>
            </a:extLst>
          </p:cNvPr>
          <p:cNvSpPr>
            <a:spLocks noChangeArrowheads="1"/>
          </p:cNvSpPr>
          <p:nvPr/>
        </p:nvSpPr>
        <p:spPr bwMode="auto">
          <a:xfrm>
            <a:off x="3671888"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6637" name="矩形 1">
            <a:extLst>
              <a:ext uri="{FF2B5EF4-FFF2-40B4-BE49-F238E27FC236}">
                <a16:creationId xmlns:a16="http://schemas.microsoft.com/office/drawing/2014/main" xmlns="" id="{6DBF632C-278B-4CC4-A08C-62B418A4D64E}"/>
              </a:ext>
            </a:extLst>
          </p:cNvPr>
          <p:cNvSpPr>
            <a:spLocks noChangeArrowheads="1"/>
          </p:cNvSpPr>
          <p:nvPr/>
        </p:nvSpPr>
        <p:spPr bwMode="auto">
          <a:xfrm>
            <a:off x="4895850"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6638" name="矩形 1">
            <a:extLst>
              <a:ext uri="{FF2B5EF4-FFF2-40B4-BE49-F238E27FC236}">
                <a16:creationId xmlns:a16="http://schemas.microsoft.com/office/drawing/2014/main" xmlns="" id="{3FCFF53F-6982-4F0B-AE93-5C7B5C625C5B}"/>
              </a:ext>
            </a:extLst>
          </p:cNvPr>
          <p:cNvSpPr>
            <a:spLocks noChangeArrowheads="1"/>
          </p:cNvSpPr>
          <p:nvPr/>
        </p:nvSpPr>
        <p:spPr bwMode="auto">
          <a:xfrm>
            <a:off x="6048375"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8" name="矩形 1">
            <a:extLst>
              <a:ext uri="{FF2B5EF4-FFF2-40B4-BE49-F238E27FC236}">
                <a16:creationId xmlns:a16="http://schemas.microsoft.com/office/drawing/2014/main" xmlns="" id="{9776CAB4-5BB7-4B3C-A721-7CAFFC0AAB4E}"/>
              </a:ext>
            </a:extLst>
          </p:cNvPr>
          <p:cNvSpPr>
            <a:spLocks noChangeArrowheads="1"/>
          </p:cNvSpPr>
          <p:nvPr/>
        </p:nvSpPr>
        <p:spPr bwMode="auto">
          <a:xfrm>
            <a:off x="7294563" y="608330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33" name="TextBox 32">
            <a:extLst>
              <a:ext uri="{FF2B5EF4-FFF2-40B4-BE49-F238E27FC236}">
                <a16:creationId xmlns:a16="http://schemas.microsoft.com/office/drawing/2014/main" xmlns="" id="{5D2DA5F9-34F5-4BAD-A420-0E1DD0D61041}"/>
              </a:ext>
            </a:extLst>
          </p:cNvPr>
          <p:cNvSpPr txBox="1">
            <a:spLocks noChangeArrowheads="1"/>
          </p:cNvSpPr>
          <p:nvPr/>
        </p:nvSpPr>
        <p:spPr bwMode="auto">
          <a:xfrm>
            <a:off x="6724650" y="4500563"/>
            <a:ext cx="38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pic>
        <p:nvPicPr>
          <p:cNvPr id="29" name="Picture 18" descr="C:\Users\ThinkPad\Pictures\2\Stefan352x288.264_000005.bmp">
            <a:extLst>
              <a:ext uri="{FF2B5EF4-FFF2-40B4-BE49-F238E27FC236}">
                <a16:creationId xmlns:a16="http://schemas.microsoft.com/office/drawing/2014/main" xmlns="" id="{4E527918-7A39-4D48-8135-8778001C1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762" y="3488767"/>
            <a:ext cx="2736731" cy="223914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34" name="矩形 1">
            <a:extLst>
              <a:ext uri="{FF2B5EF4-FFF2-40B4-BE49-F238E27FC236}">
                <a16:creationId xmlns:a16="http://schemas.microsoft.com/office/drawing/2014/main" xmlns="" id="{48591DA9-275D-4FD9-B321-0489D2756D9A}"/>
              </a:ext>
            </a:extLst>
          </p:cNvPr>
          <p:cNvSpPr>
            <a:spLocks noChangeArrowheads="1"/>
          </p:cNvSpPr>
          <p:nvPr/>
        </p:nvSpPr>
        <p:spPr bwMode="auto">
          <a:xfrm>
            <a:off x="7339013" y="608330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solidFill>
                  <a:srgbClr val="FF0000"/>
                </a:solidFill>
                <a:cs typeface="Times New Roman" panose="02020603050405020304" pitchFamily="18" charset="0"/>
              </a:rPr>
              <a:t>I</a:t>
            </a:r>
            <a:r>
              <a:rPr lang="zh-CN" altLang="en-US" sz="1800" b="0">
                <a:solidFill>
                  <a:srgbClr val="FF0000"/>
                </a:solidFill>
                <a:cs typeface="Times New Roman" panose="02020603050405020304" pitchFamily="18" charset="0"/>
              </a:rPr>
              <a:t>帧</a:t>
            </a:r>
          </a:p>
        </p:txBody>
      </p:sp>
      <p:pic>
        <p:nvPicPr>
          <p:cNvPr id="24" name="Picture 11" descr="C:\Users\ThinkPad\Pictures\Stefan1.bmp">
            <a:extLst>
              <a:ext uri="{FF2B5EF4-FFF2-40B4-BE49-F238E27FC236}">
                <a16:creationId xmlns:a16="http://schemas.microsoft.com/office/drawing/2014/main" xmlns="" id="{FFD4DCA5-8D34-4DD0-8AFA-715CABF0D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573016"/>
            <a:ext cx="2648721" cy="2167136"/>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6644" name="矩形 1">
            <a:extLst>
              <a:ext uri="{FF2B5EF4-FFF2-40B4-BE49-F238E27FC236}">
                <a16:creationId xmlns:a16="http://schemas.microsoft.com/office/drawing/2014/main" xmlns="" id="{9305247F-CD53-4E1E-B897-F39EDA9B8B39}"/>
              </a:ext>
            </a:extLst>
          </p:cNvPr>
          <p:cNvSpPr>
            <a:spLocks noChangeArrowheads="1"/>
          </p:cNvSpPr>
          <p:nvPr/>
        </p:nvSpPr>
        <p:spPr bwMode="auto">
          <a:xfrm>
            <a:off x="1465263" y="6142038"/>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solidFill>
                  <a:srgbClr val="FF0000"/>
                </a:solidFill>
                <a:cs typeface="Times New Roman" panose="02020603050405020304" pitchFamily="18" charset="0"/>
              </a:rPr>
              <a:t>I</a:t>
            </a:r>
            <a:r>
              <a:rPr lang="zh-CN" altLang="en-US" sz="1800" b="0">
                <a:solidFill>
                  <a:srgbClr val="FF0000"/>
                </a:solidFill>
                <a:cs typeface="Times New Roman" panose="02020603050405020304" pitchFamily="18" charset="0"/>
              </a:rPr>
              <a:t>帧</a:t>
            </a:r>
          </a:p>
        </p:txBody>
      </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nodeType="afterGroup">
                            <p:stCondLst>
                              <p:cond delay="500"/>
                            </p:stCondLst>
                            <p:childTnLst>
                              <p:par>
                                <p:cTn id="17" presetID="26" presetClass="emph" presetSubtype="0" repeatCount="indefinite" fill="hold" grpId="1" nodeType="afterEffect">
                                  <p:stCondLst>
                                    <p:cond delay="0"/>
                                  </p:stCondLst>
                                  <p:endCondLst>
                                    <p:cond evt="onNext" delay="0">
                                      <p:tgtEl>
                                        <p:sldTgt/>
                                      </p:tgtEl>
                                    </p:cond>
                                  </p:endCondLst>
                                  <p:childTnLst>
                                    <p:animEffect transition="out" filter="fade">
                                      <p:cBhvr>
                                        <p:cTn id="18" dur="500" tmFilter="0, 0; .2, .5; .8, .5; 1, 0"/>
                                        <p:tgtEl>
                                          <p:spTgt spid="33"/>
                                        </p:tgtEl>
                                      </p:cBhvr>
                                    </p:animEffect>
                                    <p:animScale>
                                      <p:cBhvr>
                                        <p:cTn id="19" dur="250" autoRev="1" fill="hold"/>
                                        <p:tgtEl>
                                          <p:spTgt spid="33"/>
                                        </p:tgtEl>
                                      </p:cBhvr>
                                      <p:by x="105000" y="105000"/>
                                    </p:animScale>
                                  </p:childTnLst>
                                </p:cTn>
                              </p:par>
                              <p:par>
                                <p:cTn id="20" presetID="22" presetClass="entr" presetSubtype="8" fill="hold" nodeType="withEffect">
                                  <p:stCondLst>
                                    <p:cond delay="0"/>
                                  </p:stCondLst>
                                  <p:childTnLst>
                                    <p:set>
                                      <p:cBhvr>
                                        <p:cTn id="21" dur="1" fill="hold">
                                          <p:stCondLst>
                                            <p:cond delay="0"/>
                                          </p:stCondLst>
                                        </p:cTn>
                                        <p:tgtEl>
                                          <p:spTgt spid="25605">
                                            <p:txEl>
                                              <p:pRg st="2" end="2"/>
                                            </p:txEl>
                                          </p:spTgt>
                                        </p:tgtEl>
                                        <p:attrNameLst>
                                          <p:attrName>style.visibility</p:attrName>
                                        </p:attrNameLst>
                                      </p:cBhvr>
                                      <p:to>
                                        <p:strVal val="visible"/>
                                      </p:to>
                                    </p:set>
                                    <p:animEffect transition="in" filter="wipe(left)">
                                      <p:cBhvr>
                                        <p:cTn id="22" dur="500"/>
                                        <p:tgtEl>
                                          <p:spTgt spid="2560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605">
                                            <p:txEl>
                                              <p:pRg st="3" end="3"/>
                                            </p:txEl>
                                          </p:spTgt>
                                        </p:tgtEl>
                                        <p:attrNameLst>
                                          <p:attrName>style.visibility</p:attrName>
                                        </p:attrNameLst>
                                      </p:cBhvr>
                                      <p:to>
                                        <p:strVal val="visible"/>
                                      </p:to>
                                    </p:set>
                                    <p:animEffect transition="in" filter="wipe(left)">
                                      <p:cBhvr>
                                        <p:cTn id="27" dur="500"/>
                                        <p:tgtEl>
                                          <p:spTgt spid="25605">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xit" presetSubtype="0" fill="hold" grpId="2" nodeType="withEffect">
                                  <p:stCondLst>
                                    <p:cond delay="0"/>
                                  </p:stCondLst>
                                  <p:childTnLst>
                                    <p:animEffect transition="out" filter="fade">
                                      <p:cBhvr>
                                        <p:cTn id="32" dur="500"/>
                                        <p:tgtEl>
                                          <p:spTgt spid="33"/>
                                        </p:tgtEl>
                                      </p:cBhvr>
                                    </p:animEffect>
                                    <p:set>
                                      <p:cBhvr>
                                        <p:cTn id="33" dur="1" fill="hold">
                                          <p:stCondLst>
                                            <p:cond delay="499"/>
                                          </p:stCondLst>
                                        </p:cTn>
                                        <p:tgtEl>
                                          <p:spTgt spid="3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8"/>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3" grpId="0"/>
      <p:bldP spid="33" grpId="1"/>
      <p:bldP spid="33" grpId="2"/>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a:extLst>
              <a:ext uri="{FF2B5EF4-FFF2-40B4-BE49-F238E27FC236}">
                <a16:creationId xmlns:a16="http://schemas.microsoft.com/office/drawing/2014/main" xmlns="" id="{E3361CF5-E050-4A68-89E3-5F4B920B3C05}"/>
              </a:ext>
            </a:extLst>
          </p:cNvPr>
          <p:cNvSpPr>
            <a:spLocks noGrp="1" noChangeArrowheads="1"/>
          </p:cNvSpPr>
          <p:nvPr>
            <p:ph type="title" idx="4294967295"/>
          </p:nvPr>
        </p:nvSpPr>
        <p:spPr/>
        <p:txBody>
          <a:bodyPr/>
          <a:lstStyle/>
          <a:p>
            <a:pPr eaLnBrk="1" hangingPunct="1">
              <a:defRPr/>
            </a:pPr>
            <a:r>
              <a:rPr lang="zh-CN" altLang="en-US" dirty="0"/>
              <a:t>视频帧类型</a:t>
            </a:r>
          </a:p>
        </p:txBody>
      </p:sp>
      <p:sp>
        <p:nvSpPr>
          <p:cNvPr id="27651" name="Rectangle 1028">
            <a:extLst>
              <a:ext uri="{FF2B5EF4-FFF2-40B4-BE49-F238E27FC236}">
                <a16:creationId xmlns:a16="http://schemas.microsoft.com/office/drawing/2014/main" xmlns="" id="{AE514FA2-8085-4221-BF14-EB104D29F655}"/>
              </a:ext>
            </a:extLst>
          </p:cNvPr>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652" name="Rectangle 1029">
            <a:extLst>
              <a:ext uri="{FF2B5EF4-FFF2-40B4-BE49-F238E27FC236}">
                <a16:creationId xmlns:a16="http://schemas.microsoft.com/office/drawing/2014/main" xmlns="" id="{56BE5FD8-350C-4B37-8970-9FB0E8C8C9C0}"/>
              </a:ext>
            </a:extLst>
          </p:cNvPr>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653" name="Rectangle 1027">
            <a:extLst>
              <a:ext uri="{FF2B5EF4-FFF2-40B4-BE49-F238E27FC236}">
                <a16:creationId xmlns:a16="http://schemas.microsoft.com/office/drawing/2014/main" xmlns="" id="{216B8244-46FC-445D-8C08-3F57F08639D8}"/>
              </a:ext>
            </a:extLst>
          </p:cNvPr>
          <p:cNvSpPr>
            <a:spLocks noChangeArrowheads="1"/>
          </p:cNvSpPr>
          <p:nvPr/>
        </p:nvSpPr>
        <p:spPr bwMode="auto">
          <a:xfrm>
            <a:off x="381000" y="1371600"/>
            <a:ext cx="7935913"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a:cs typeface="Times New Roman" panose="02020603050405020304" pitchFamily="18" charset="0"/>
              </a:rPr>
              <a:t>视频除了第一帧是否应该全部编码为</a:t>
            </a:r>
            <a:r>
              <a:rPr lang="en-US" altLang="zh-CN">
                <a:cs typeface="Times New Roman" panose="02020603050405020304" pitchFamily="18" charset="0"/>
              </a:rPr>
              <a:t>P</a:t>
            </a:r>
            <a:r>
              <a:rPr lang="zh-CN" altLang="en-US">
                <a:cs typeface="Times New Roman" panose="02020603050405020304" pitchFamily="18" charset="0"/>
              </a:rPr>
              <a:t>帧？</a:t>
            </a:r>
            <a:endParaRPr lang="en-US" altLang="zh-CN">
              <a:cs typeface="Times New Roman" panose="02020603050405020304" pitchFamily="18" charset="0"/>
            </a:endParaRPr>
          </a:p>
          <a:p>
            <a:pPr lvl="1" eaLnBrk="1" hangingPunct="1">
              <a:lnSpc>
                <a:spcPct val="150000"/>
              </a:lnSpc>
              <a:buFont typeface="Wingdings" panose="05000000000000000000" pitchFamily="2" charset="2"/>
              <a:buNone/>
            </a:pPr>
            <a:endParaRPr lang="en-US" altLang="zh-CN" sz="1800">
              <a:cs typeface="Times New Roman" panose="02020603050405020304" pitchFamily="18" charset="0"/>
            </a:endParaRPr>
          </a:p>
        </p:txBody>
      </p:sp>
      <p:pic>
        <p:nvPicPr>
          <p:cNvPr id="27656" name="Picture 8">
            <a:extLst>
              <a:ext uri="{FF2B5EF4-FFF2-40B4-BE49-F238E27FC236}">
                <a16:creationId xmlns:a16="http://schemas.microsoft.com/office/drawing/2014/main" xmlns="" id="{D60CFEB7-577B-479D-98C2-3636DE2E9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935538" y="2600325"/>
            <a:ext cx="3381375" cy="274320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27657" name="Picture 9">
            <a:extLst>
              <a:ext uri="{FF2B5EF4-FFF2-40B4-BE49-F238E27FC236}">
                <a16:creationId xmlns:a16="http://schemas.microsoft.com/office/drawing/2014/main" xmlns="" id="{09E436D9-1E9B-4370-B0EC-BDA8727FF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85838" y="2590800"/>
            <a:ext cx="3362325" cy="275272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
        <p:nvSpPr>
          <p:cNvPr id="10" name="矩形 1">
            <a:extLst>
              <a:ext uri="{FF2B5EF4-FFF2-40B4-BE49-F238E27FC236}">
                <a16:creationId xmlns:a16="http://schemas.microsoft.com/office/drawing/2014/main" xmlns="" id="{A0D5E4DB-DDB2-421E-BCC0-6F78B97D5F78}"/>
              </a:ext>
            </a:extLst>
          </p:cNvPr>
          <p:cNvSpPr>
            <a:spLocks noChangeArrowheads="1"/>
          </p:cNvSpPr>
          <p:nvPr/>
        </p:nvSpPr>
        <p:spPr bwMode="auto">
          <a:xfrm>
            <a:off x="2114550" y="5445125"/>
            <a:ext cx="110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800" b="0">
                <a:cs typeface="Times New Roman" panose="02020603050405020304" pitchFamily="18" charset="0"/>
              </a:rPr>
              <a:t>正常图像</a:t>
            </a:r>
          </a:p>
        </p:txBody>
      </p:sp>
      <p:sp>
        <p:nvSpPr>
          <p:cNvPr id="11" name="矩形 1">
            <a:extLst>
              <a:ext uri="{FF2B5EF4-FFF2-40B4-BE49-F238E27FC236}">
                <a16:creationId xmlns:a16="http://schemas.microsoft.com/office/drawing/2014/main" xmlns="" id="{B5F81F36-5967-4B7D-8FF2-BA3E50EFBE80}"/>
              </a:ext>
            </a:extLst>
          </p:cNvPr>
          <p:cNvSpPr>
            <a:spLocks noChangeArrowheads="1"/>
          </p:cNvSpPr>
          <p:nvPr/>
        </p:nvSpPr>
        <p:spPr bwMode="auto">
          <a:xfrm>
            <a:off x="6072188" y="54213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800" b="0">
                <a:cs typeface="Times New Roman" panose="02020603050405020304" pitchFamily="18" charset="0"/>
              </a:rPr>
              <a:t>花屏图像</a:t>
            </a:r>
          </a:p>
        </p:txBody>
      </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7656"/>
                                        </p:tgtEl>
                                        <p:attrNameLst>
                                          <p:attrName>style.visibility</p:attrName>
                                        </p:attrNameLst>
                                      </p:cBhvr>
                                      <p:to>
                                        <p:strVal val="visible"/>
                                      </p:to>
                                    </p:set>
                                    <p:animEffect transition="in" filter="fade">
                                      <p:cBhvr>
                                        <p:cTn id="7" dur="1000"/>
                                        <p:tgtEl>
                                          <p:spTgt spid="27656"/>
                                        </p:tgtEl>
                                      </p:cBhvr>
                                    </p:animEffect>
                                    <p:anim calcmode="lin" valueType="num">
                                      <p:cBhvr>
                                        <p:cTn id="8" dur="1000" fill="hold"/>
                                        <p:tgtEl>
                                          <p:spTgt spid="27656"/>
                                        </p:tgtEl>
                                        <p:attrNameLst>
                                          <p:attrName>ppt_x</p:attrName>
                                        </p:attrNameLst>
                                      </p:cBhvr>
                                      <p:tavLst>
                                        <p:tav tm="0">
                                          <p:val>
                                            <p:strVal val="#ppt_x"/>
                                          </p:val>
                                        </p:tav>
                                        <p:tav tm="100000">
                                          <p:val>
                                            <p:strVal val="#ppt_x"/>
                                          </p:val>
                                        </p:tav>
                                      </p:tavLst>
                                    </p:anim>
                                    <p:anim calcmode="lin" valueType="num">
                                      <p:cBhvr>
                                        <p:cTn id="9" dur="1000" fill="hold"/>
                                        <p:tgtEl>
                                          <p:spTgt spid="276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657"/>
                                        </p:tgtEl>
                                        <p:attrNameLst>
                                          <p:attrName>style.visibility</p:attrName>
                                        </p:attrNameLst>
                                      </p:cBhvr>
                                      <p:to>
                                        <p:strVal val="visible"/>
                                      </p:to>
                                    </p:set>
                                    <p:animEffect transition="in" filter="fade">
                                      <p:cBhvr>
                                        <p:cTn id="12" dur="1000"/>
                                        <p:tgtEl>
                                          <p:spTgt spid="27657"/>
                                        </p:tgtEl>
                                      </p:cBhvr>
                                    </p:animEffect>
                                    <p:anim calcmode="lin" valueType="num">
                                      <p:cBhvr>
                                        <p:cTn id="13" dur="1000" fill="hold"/>
                                        <p:tgtEl>
                                          <p:spTgt spid="27657"/>
                                        </p:tgtEl>
                                        <p:attrNameLst>
                                          <p:attrName>ppt_x</p:attrName>
                                        </p:attrNameLst>
                                      </p:cBhvr>
                                      <p:tavLst>
                                        <p:tav tm="0">
                                          <p:val>
                                            <p:strVal val="#ppt_x"/>
                                          </p:val>
                                        </p:tav>
                                        <p:tav tm="100000">
                                          <p:val>
                                            <p:strVal val="#ppt_x"/>
                                          </p:val>
                                        </p:tav>
                                      </p:tavLst>
                                    </p:anim>
                                    <p:anim calcmode="lin" valueType="num">
                                      <p:cBhvr>
                                        <p:cTn id="14" dur="1000" fill="hold"/>
                                        <p:tgtEl>
                                          <p:spTgt spid="2765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a:extLst>
              <a:ext uri="{FF2B5EF4-FFF2-40B4-BE49-F238E27FC236}">
                <a16:creationId xmlns:a16="http://schemas.microsoft.com/office/drawing/2014/main" xmlns="" id="{32464C70-5E03-4B74-947E-73D094E34B75}"/>
              </a:ext>
            </a:extLst>
          </p:cNvPr>
          <p:cNvSpPr>
            <a:spLocks noGrp="1" noChangeArrowheads="1"/>
          </p:cNvSpPr>
          <p:nvPr>
            <p:ph type="title" idx="4294967295"/>
          </p:nvPr>
        </p:nvSpPr>
        <p:spPr/>
        <p:txBody>
          <a:bodyPr/>
          <a:lstStyle/>
          <a:p>
            <a:pPr eaLnBrk="1" hangingPunct="1">
              <a:defRPr/>
            </a:pPr>
            <a:r>
              <a:rPr lang="zh-CN" altLang="en-US" dirty="0"/>
              <a:t>视频帧类型</a:t>
            </a:r>
          </a:p>
        </p:txBody>
      </p:sp>
      <p:sp>
        <p:nvSpPr>
          <p:cNvPr id="28675" name="Rectangle 1029">
            <a:extLst>
              <a:ext uri="{FF2B5EF4-FFF2-40B4-BE49-F238E27FC236}">
                <a16:creationId xmlns:a16="http://schemas.microsoft.com/office/drawing/2014/main" xmlns="" id="{C4C3AE05-743D-49EF-85CA-7F895836D198}"/>
              </a:ext>
            </a:extLst>
          </p:cNvPr>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4581" name="Rectangle 1027">
            <a:extLst>
              <a:ext uri="{FF2B5EF4-FFF2-40B4-BE49-F238E27FC236}">
                <a16:creationId xmlns:a16="http://schemas.microsoft.com/office/drawing/2014/main" xmlns="" id="{F8A5BAA9-7EC0-49F0-BADF-6189D579E33C}"/>
              </a:ext>
            </a:extLst>
          </p:cNvPr>
          <p:cNvSpPr>
            <a:spLocks noChangeArrowheads="1"/>
          </p:cNvSpPr>
          <p:nvPr/>
        </p:nvSpPr>
        <p:spPr bwMode="auto">
          <a:xfrm>
            <a:off x="381000" y="1371600"/>
            <a:ext cx="7935913"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zh-CN" altLang="en-US" dirty="0">
                <a:cs typeface="Times New Roman" pitchFamily="18" charset="0"/>
              </a:rPr>
              <a:t>视频除了第一帧是否应该全部编码为</a:t>
            </a:r>
            <a:r>
              <a:rPr lang="en-US" altLang="zh-CN" dirty="0">
                <a:cs typeface="Times New Roman" pitchFamily="18" charset="0"/>
              </a:rPr>
              <a:t>P</a:t>
            </a:r>
            <a:r>
              <a:rPr lang="zh-CN" altLang="en-US" dirty="0">
                <a:cs typeface="Times New Roman" pitchFamily="18" charset="0"/>
              </a:rPr>
              <a:t>帧？</a:t>
            </a:r>
            <a:endParaRPr lang="en-US" altLang="zh-CN" dirty="0">
              <a:cs typeface="Times New Roman" pitchFamily="18" charset="0"/>
            </a:endParaRPr>
          </a:p>
          <a:p>
            <a:pPr lvl="1" eaLnBrk="1" hangingPunct="1">
              <a:lnSpc>
                <a:spcPts val="3000"/>
              </a:lnSpc>
              <a:defRPr/>
            </a:pPr>
            <a:r>
              <a:rPr lang="zh-CN" altLang="en-US" sz="1800" dirty="0">
                <a:solidFill>
                  <a:srgbClr val="3333FF"/>
                </a:solidFill>
                <a:cs typeface="Times New Roman" pitchFamily="18" charset="0"/>
              </a:rPr>
              <a:t>视频容错：</a:t>
            </a:r>
            <a:r>
              <a:rPr lang="zh-CN" altLang="en-US" sz="1800" dirty="0">
                <a:solidFill>
                  <a:srgbClr val="FF0000"/>
                </a:solidFill>
                <a:cs typeface="Times New Roman" pitchFamily="18" charset="0"/>
              </a:rPr>
              <a:t>全</a:t>
            </a:r>
            <a:r>
              <a:rPr lang="en-US" altLang="zh-CN" sz="1800" dirty="0">
                <a:solidFill>
                  <a:srgbClr val="FF0000"/>
                </a:solidFill>
                <a:cs typeface="Times New Roman" pitchFamily="18" charset="0"/>
              </a:rPr>
              <a:t>P</a:t>
            </a:r>
            <a:r>
              <a:rPr lang="zh-CN" altLang="en-US" sz="1800" dirty="0">
                <a:solidFill>
                  <a:srgbClr val="FF0000"/>
                </a:solidFill>
                <a:cs typeface="Times New Roman" pitchFamily="18" charset="0"/>
              </a:rPr>
              <a:t>帧</a:t>
            </a:r>
            <a:r>
              <a:rPr lang="zh-CN" altLang="en-US" sz="1800" dirty="0">
                <a:solidFill>
                  <a:srgbClr val="3333FF"/>
                </a:solidFill>
                <a:cs typeface="Times New Roman" pitchFamily="18" charset="0"/>
              </a:rPr>
              <a:t>会导致视频某一帧的</a:t>
            </a:r>
            <a:r>
              <a:rPr lang="zh-CN" altLang="en-US" sz="1800" dirty="0">
                <a:solidFill>
                  <a:srgbClr val="FF0000"/>
                </a:solidFill>
                <a:cs typeface="Times New Roman" pitchFamily="18" charset="0"/>
              </a:rPr>
              <a:t>误码会在时域上逐帧扩散</a:t>
            </a:r>
            <a:r>
              <a:rPr lang="zh-CN" altLang="en-US" sz="1800" dirty="0">
                <a:solidFill>
                  <a:srgbClr val="3333FF"/>
                </a:solidFill>
                <a:cs typeface="Times New Roman" pitchFamily="18" charset="0"/>
              </a:rPr>
              <a:t>，</a:t>
            </a:r>
            <a:endParaRPr lang="en-US" altLang="zh-CN" sz="1800" dirty="0">
              <a:solidFill>
                <a:srgbClr val="3333FF"/>
              </a:solidFill>
              <a:cs typeface="Times New Roman" pitchFamily="18" charset="0"/>
            </a:endParaRPr>
          </a:p>
          <a:p>
            <a:pPr marL="457200" lvl="1" indent="0" eaLnBrk="1" hangingPunct="1">
              <a:lnSpc>
                <a:spcPts val="3000"/>
              </a:lnSpc>
              <a:buFont typeface="Wingdings" pitchFamily="2" charset="2"/>
              <a:buNone/>
              <a:defRPr/>
            </a:pPr>
            <a:r>
              <a:rPr lang="en-US" altLang="zh-CN" sz="1800" dirty="0">
                <a:solidFill>
                  <a:srgbClr val="3333FF"/>
                </a:solidFill>
                <a:cs typeface="Times New Roman" pitchFamily="18" charset="0"/>
              </a:rPr>
              <a:t>                       </a:t>
            </a:r>
            <a:r>
              <a:rPr lang="zh-CN" altLang="en-US" sz="1800" dirty="0">
                <a:solidFill>
                  <a:srgbClr val="3333FF"/>
                </a:solidFill>
                <a:cs typeface="Times New Roman" pitchFamily="18" charset="0"/>
              </a:rPr>
              <a:t>应当</a:t>
            </a:r>
            <a:r>
              <a:rPr lang="zh-CN" altLang="en-US" sz="1800" dirty="0">
                <a:solidFill>
                  <a:srgbClr val="FF0000"/>
                </a:solidFill>
                <a:cs typeface="Times New Roman" pitchFamily="18" charset="0"/>
              </a:rPr>
              <a:t>插入</a:t>
            </a:r>
            <a:r>
              <a:rPr lang="en-US" altLang="zh-CN" sz="1800" dirty="0">
                <a:solidFill>
                  <a:srgbClr val="FF0000"/>
                </a:solidFill>
                <a:cs typeface="Times New Roman" pitchFamily="18" charset="0"/>
              </a:rPr>
              <a:t>I</a:t>
            </a:r>
            <a:r>
              <a:rPr lang="zh-CN" altLang="en-US" sz="1800" dirty="0">
                <a:solidFill>
                  <a:srgbClr val="FF0000"/>
                </a:solidFill>
                <a:cs typeface="Times New Roman" pitchFamily="18" charset="0"/>
              </a:rPr>
              <a:t>帧</a:t>
            </a:r>
            <a:r>
              <a:rPr lang="zh-CN" altLang="en-US" sz="1800" dirty="0">
                <a:solidFill>
                  <a:srgbClr val="3333FF"/>
                </a:solidFill>
                <a:cs typeface="Times New Roman" pitchFamily="18" charset="0"/>
              </a:rPr>
              <a:t>以保证</a:t>
            </a:r>
            <a:r>
              <a:rPr lang="zh-CN" altLang="en-US" sz="1800" dirty="0">
                <a:solidFill>
                  <a:srgbClr val="FF0000"/>
                </a:solidFill>
                <a:cs typeface="Times New Roman" pitchFamily="18" charset="0"/>
              </a:rPr>
              <a:t>误码的时域扩散被终止</a:t>
            </a:r>
            <a:endParaRPr lang="zh-CN" altLang="en-US" dirty="0">
              <a:solidFill>
                <a:srgbClr val="FF0000"/>
              </a:solidFill>
              <a:cs typeface="Times New Roman" pitchFamily="18" charset="0"/>
            </a:endParaRPr>
          </a:p>
          <a:p>
            <a:pPr lvl="1" eaLnBrk="1" hangingPunct="1">
              <a:lnSpc>
                <a:spcPct val="150000"/>
              </a:lnSpc>
              <a:defRPr/>
            </a:pPr>
            <a:endParaRPr lang="en-US" altLang="zh-CN" sz="1800" dirty="0">
              <a:cs typeface="Times New Roman" pitchFamily="18" charset="0"/>
            </a:endParaRPr>
          </a:p>
        </p:txBody>
      </p:sp>
      <p:pic>
        <p:nvPicPr>
          <p:cNvPr id="8" name="Picture 11">
            <a:extLst>
              <a:ext uri="{FF2B5EF4-FFF2-40B4-BE49-F238E27FC236}">
                <a16:creationId xmlns:a16="http://schemas.microsoft.com/office/drawing/2014/main" xmlns="" id="{93B59F11-580A-4778-84BD-DEA1FC8BAF3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000" y="3573016"/>
            <a:ext cx="2648720" cy="2167135"/>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8678" name="矩形 1">
            <a:extLst>
              <a:ext uri="{FF2B5EF4-FFF2-40B4-BE49-F238E27FC236}">
                <a16:creationId xmlns:a16="http://schemas.microsoft.com/office/drawing/2014/main" xmlns="" id="{388D9177-880B-4207-ACFA-CE92EE8371EC}"/>
              </a:ext>
            </a:extLst>
          </p:cNvPr>
          <p:cNvSpPr>
            <a:spLocks noChangeArrowheads="1"/>
          </p:cNvSpPr>
          <p:nvPr/>
        </p:nvSpPr>
        <p:spPr bwMode="auto">
          <a:xfrm>
            <a:off x="1465263" y="6142038"/>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solidFill>
                  <a:srgbClr val="FF0000"/>
                </a:solidFill>
                <a:cs typeface="Times New Roman" panose="02020603050405020304" pitchFamily="18" charset="0"/>
              </a:rPr>
              <a:t>I</a:t>
            </a:r>
            <a:r>
              <a:rPr lang="zh-CN" altLang="en-US" sz="1800" b="0">
                <a:solidFill>
                  <a:srgbClr val="FF0000"/>
                </a:solidFill>
                <a:cs typeface="Times New Roman" panose="02020603050405020304" pitchFamily="18" charset="0"/>
              </a:rPr>
              <a:t>帧</a:t>
            </a:r>
          </a:p>
        </p:txBody>
      </p:sp>
      <p:pic>
        <p:nvPicPr>
          <p:cNvPr id="11" name="Picture 12" descr="C:\Users\ThinkPad\Pictures\2\residual_bgr_1.bmp">
            <a:extLst>
              <a:ext uri="{FF2B5EF4-FFF2-40B4-BE49-F238E27FC236}">
                <a16:creationId xmlns:a16="http://schemas.microsoft.com/office/drawing/2014/main" xmlns="" id="{D2E5BA30-AB7D-4D08-A00A-CF0A2A061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110" y="3573016"/>
            <a:ext cx="2702061" cy="2210777"/>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12" name="Picture 13" descr="C:\Users\ThinkPad\Pictures\2\residual_bgr_2.bmp">
            <a:extLst>
              <a:ext uri="{FF2B5EF4-FFF2-40B4-BE49-F238E27FC236}">
                <a16:creationId xmlns:a16="http://schemas.microsoft.com/office/drawing/2014/main" xmlns="" id="{AE03E6AB-32DB-4F5C-B43B-01A576B6A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585342"/>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13" name="Picture 13" descr="C:\Users\ThinkPad\Pictures\2\residual_bgr_2.bmp">
            <a:extLst>
              <a:ext uri="{FF2B5EF4-FFF2-40B4-BE49-F238E27FC236}">
                <a16:creationId xmlns:a16="http://schemas.microsoft.com/office/drawing/2014/main" xmlns="" id="{9CF7CF4B-170B-4D14-AFD8-58D2604B50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3573016"/>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14" name="Picture 13" descr="C:\Users\ThinkPad\Pictures\2\residual_bgr_2.bmp">
            <a:extLst>
              <a:ext uri="{FF2B5EF4-FFF2-40B4-BE49-F238E27FC236}">
                <a16:creationId xmlns:a16="http://schemas.microsoft.com/office/drawing/2014/main" xmlns="" id="{BD019DAE-457E-4200-AEA4-965DE9943D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15" name="Picture 13" descr="C:\Users\ThinkPad\Pictures\2\residual_bgr_2.bmp">
            <a:extLst>
              <a:ext uri="{FF2B5EF4-FFF2-40B4-BE49-F238E27FC236}">
                <a16:creationId xmlns:a16="http://schemas.microsoft.com/office/drawing/2014/main" xmlns="" id="{090C5D8F-FED6-47FE-A56A-52121047D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3554028"/>
            <a:ext cx="2671929" cy="218612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28684" name="矩形 15">
            <a:extLst>
              <a:ext uri="{FF2B5EF4-FFF2-40B4-BE49-F238E27FC236}">
                <a16:creationId xmlns:a16="http://schemas.microsoft.com/office/drawing/2014/main" xmlns="" id="{B3B26706-5A1A-44E4-ACC8-887C5E2CE64C}"/>
              </a:ext>
            </a:extLst>
          </p:cNvPr>
          <p:cNvSpPr>
            <a:spLocks noChangeArrowheads="1"/>
          </p:cNvSpPr>
          <p:nvPr/>
        </p:nvSpPr>
        <p:spPr bwMode="auto">
          <a:xfrm>
            <a:off x="2579688" y="609282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8685" name="矩形 1">
            <a:extLst>
              <a:ext uri="{FF2B5EF4-FFF2-40B4-BE49-F238E27FC236}">
                <a16:creationId xmlns:a16="http://schemas.microsoft.com/office/drawing/2014/main" xmlns="" id="{1EA85B3A-1EF0-4C16-8455-F6956FE4AD09}"/>
              </a:ext>
            </a:extLst>
          </p:cNvPr>
          <p:cNvSpPr>
            <a:spLocks noChangeArrowheads="1"/>
          </p:cNvSpPr>
          <p:nvPr/>
        </p:nvSpPr>
        <p:spPr bwMode="auto">
          <a:xfrm>
            <a:off x="3679825"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8686" name="矩形 1">
            <a:extLst>
              <a:ext uri="{FF2B5EF4-FFF2-40B4-BE49-F238E27FC236}">
                <a16:creationId xmlns:a16="http://schemas.microsoft.com/office/drawing/2014/main" xmlns="" id="{7C9F8EF8-B70D-47D3-B0CA-BEE23F783529}"/>
              </a:ext>
            </a:extLst>
          </p:cNvPr>
          <p:cNvSpPr>
            <a:spLocks noChangeArrowheads="1"/>
          </p:cNvSpPr>
          <p:nvPr/>
        </p:nvSpPr>
        <p:spPr bwMode="auto">
          <a:xfrm>
            <a:off x="4903788" y="60928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8687" name="矩形 1">
            <a:extLst>
              <a:ext uri="{FF2B5EF4-FFF2-40B4-BE49-F238E27FC236}">
                <a16:creationId xmlns:a16="http://schemas.microsoft.com/office/drawing/2014/main" xmlns="" id="{460D2AF3-F016-4563-928E-88FD01DE3400}"/>
              </a:ext>
            </a:extLst>
          </p:cNvPr>
          <p:cNvSpPr>
            <a:spLocks noChangeArrowheads="1"/>
          </p:cNvSpPr>
          <p:nvPr/>
        </p:nvSpPr>
        <p:spPr bwMode="auto">
          <a:xfrm>
            <a:off x="6054725" y="6092825"/>
            <a:ext cx="569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0" name="矩形 1">
            <a:extLst>
              <a:ext uri="{FF2B5EF4-FFF2-40B4-BE49-F238E27FC236}">
                <a16:creationId xmlns:a16="http://schemas.microsoft.com/office/drawing/2014/main" xmlns="" id="{27C2A544-9152-4B18-A505-337D1CD8B518}"/>
              </a:ext>
            </a:extLst>
          </p:cNvPr>
          <p:cNvSpPr>
            <a:spLocks noChangeArrowheads="1"/>
          </p:cNvSpPr>
          <p:nvPr/>
        </p:nvSpPr>
        <p:spPr bwMode="auto">
          <a:xfrm>
            <a:off x="7300913" y="60833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cs typeface="Times New Roman" panose="02020603050405020304" pitchFamily="18" charset="0"/>
              </a:rPr>
              <a:t>P</a:t>
            </a:r>
            <a:r>
              <a:rPr lang="zh-CN" altLang="en-US" sz="1800" b="0">
                <a:cs typeface="Times New Roman" panose="02020603050405020304" pitchFamily="18" charset="0"/>
              </a:rPr>
              <a:t>帧</a:t>
            </a:r>
          </a:p>
        </p:txBody>
      </p:sp>
      <p:sp>
        <p:nvSpPr>
          <p:cNvPr id="21" name="TextBox 20">
            <a:extLst>
              <a:ext uri="{FF2B5EF4-FFF2-40B4-BE49-F238E27FC236}">
                <a16:creationId xmlns:a16="http://schemas.microsoft.com/office/drawing/2014/main" xmlns="" id="{4F33392D-F8DF-48C2-A2F0-8BAE23D70117}"/>
              </a:ext>
            </a:extLst>
          </p:cNvPr>
          <p:cNvSpPr txBox="1">
            <a:spLocks noChangeArrowheads="1"/>
          </p:cNvSpPr>
          <p:nvPr/>
        </p:nvSpPr>
        <p:spPr bwMode="auto">
          <a:xfrm>
            <a:off x="2106613" y="4462463"/>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xmlns="" id="{F6E348ED-7191-4F40-8A21-BF058D78D967}"/>
              </a:ext>
            </a:extLst>
          </p:cNvPr>
          <p:cNvSpPr txBox="1">
            <a:spLocks noChangeArrowheads="1"/>
          </p:cNvSpPr>
          <p:nvPr/>
        </p:nvSpPr>
        <p:spPr bwMode="auto">
          <a:xfrm>
            <a:off x="3251200" y="4481513"/>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xmlns="" id="{DA41CF4B-FA39-45C2-9D11-4492AD07040A}"/>
              </a:ext>
            </a:extLst>
          </p:cNvPr>
          <p:cNvSpPr txBox="1">
            <a:spLocks noChangeArrowheads="1"/>
          </p:cNvSpPr>
          <p:nvPr/>
        </p:nvSpPr>
        <p:spPr bwMode="auto">
          <a:xfrm>
            <a:off x="4437063" y="4467225"/>
            <a:ext cx="38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xmlns="" id="{C6949F63-B2DA-44C5-8EEB-6657547FABF3}"/>
              </a:ext>
            </a:extLst>
          </p:cNvPr>
          <p:cNvSpPr txBox="1">
            <a:spLocks noChangeArrowheads="1"/>
          </p:cNvSpPr>
          <p:nvPr/>
        </p:nvSpPr>
        <p:spPr bwMode="auto">
          <a:xfrm>
            <a:off x="5576888" y="4500563"/>
            <a:ext cx="384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xmlns="" id="{7BCFD3AB-0F32-4EF2-BF47-ED8DC6C69C5D}"/>
              </a:ext>
            </a:extLst>
          </p:cNvPr>
          <p:cNvSpPr txBox="1">
            <a:spLocks noChangeArrowheads="1"/>
          </p:cNvSpPr>
          <p:nvPr/>
        </p:nvSpPr>
        <p:spPr bwMode="auto">
          <a:xfrm>
            <a:off x="6732588" y="4500563"/>
            <a:ext cx="384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buClrTx/>
              <a:buFontTx/>
              <a:buNone/>
            </a:pPr>
            <a:r>
              <a:rPr lang="en-US" altLang="zh-CN" sz="1800">
                <a:solidFill>
                  <a:srgbClr val="FF3300"/>
                </a:solidFill>
                <a:latin typeface="Verdana" panose="020B0604030504040204" pitchFamily="34" charset="0"/>
                <a:cs typeface="Times New Roman" panose="02020603050405020304" pitchFamily="18" charset="0"/>
              </a:rPr>
              <a:t>+</a:t>
            </a:r>
            <a:endParaRPr lang="zh-CN" altLang="en-US" sz="1800">
              <a:solidFill>
                <a:srgbClr val="FF3300"/>
              </a:solidFill>
              <a:latin typeface="Verdana" panose="020B0604030504040204" pitchFamily="34" charset="0"/>
              <a:cs typeface="Times New Roman" panose="02020603050405020304" pitchFamily="18" charset="0"/>
            </a:endParaRPr>
          </a:p>
        </p:txBody>
      </p:sp>
      <p:pic>
        <p:nvPicPr>
          <p:cNvPr id="26" name="Picture 14">
            <a:extLst>
              <a:ext uri="{FF2B5EF4-FFF2-40B4-BE49-F238E27FC236}">
                <a16:creationId xmlns:a16="http://schemas.microsoft.com/office/drawing/2014/main" xmlns="" id="{D35DD97D-4441-44ED-89CF-5779AB1F5A5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514110" y="3585342"/>
            <a:ext cx="2692795" cy="2203196"/>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7" name="Picture 15">
            <a:extLst>
              <a:ext uri="{FF2B5EF4-FFF2-40B4-BE49-F238E27FC236}">
                <a16:creationId xmlns:a16="http://schemas.microsoft.com/office/drawing/2014/main" xmlns="" id="{3C463EA6-C271-42FF-B8C5-B0E194AD4E7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666654" y="3571974"/>
            <a:ext cx="2751906" cy="2251559"/>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8" name="Picture 16">
            <a:extLst>
              <a:ext uri="{FF2B5EF4-FFF2-40B4-BE49-F238E27FC236}">
                <a16:creationId xmlns:a16="http://schemas.microsoft.com/office/drawing/2014/main" xmlns="" id="{0B3B9039-AC05-4473-B9B9-D7B662FB46F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800676" y="3531090"/>
            <a:ext cx="2774413" cy="2269975"/>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29" name="Picture 17">
            <a:extLst>
              <a:ext uri="{FF2B5EF4-FFF2-40B4-BE49-F238E27FC236}">
                <a16:creationId xmlns:a16="http://schemas.microsoft.com/office/drawing/2014/main" xmlns="" id="{54CA95AA-0CF6-4303-84BB-B0CF00D7EA4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04048" y="3531090"/>
            <a:ext cx="2681834" cy="2194228"/>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30" name="Picture 18">
            <a:extLst>
              <a:ext uri="{FF2B5EF4-FFF2-40B4-BE49-F238E27FC236}">
                <a16:creationId xmlns:a16="http://schemas.microsoft.com/office/drawing/2014/main" xmlns="" id="{B36B3F7D-09E9-4419-89F7-3B42D69CF6D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97762" y="3488767"/>
            <a:ext cx="2736730" cy="2239143"/>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31" name="Picture 18" descr="C:\Users\ThinkPad\Pictures\2\Stefan352x288.264_000005.bmp">
            <a:extLst>
              <a:ext uri="{FF2B5EF4-FFF2-40B4-BE49-F238E27FC236}">
                <a16:creationId xmlns:a16="http://schemas.microsoft.com/office/drawing/2014/main" xmlns="" id="{E718EB8F-28BD-4B08-AADA-B74ABD368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7762" y="3494112"/>
            <a:ext cx="2736731" cy="2239144"/>
          </a:xfrm>
          <a:prstGeom prst="rect">
            <a:avLst/>
          </a:prstGeom>
          <a:noFill/>
          <a:scene3d>
            <a:camera prst="orthographicFront">
              <a:rot lat="20400000" lon="4200000" rev="0"/>
            </a:camera>
            <a:lightRig rig="threePt" dir="t"/>
          </a:scene3d>
          <a:extLst>
            <a:ext uri="{909E8E84-426E-40DD-AFC4-6F175D3DCCD1}">
              <a14:hiddenFill xmlns:a14="http://schemas.microsoft.com/office/drawing/2010/main">
                <a:solidFill>
                  <a:srgbClr val="FFFFFF"/>
                </a:solidFill>
              </a14:hiddenFill>
            </a:ext>
          </a:extLst>
        </p:spPr>
      </p:pic>
      <p:sp>
        <p:nvSpPr>
          <p:cNvPr id="32" name="矩形 1">
            <a:extLst>
              <a:ext uri="{FF2B5EF4-FFF2-40B4-BE49-F238E27FC236}">
                <a16:creationId xmlns:a16="http://schemas.microsoft.com/office/drawing/2014/main" xmlns="" id="{556390B8-4D51-4FBF-927F-36DEABFDA115}"/>
              </a:ext>
            </a:extLst>
          </p:cNvPr>
          <p:cNvSpPr>
            <a:spLocks noChangeArrowheads="1"/>
          </p:cNvSpPr>
          <p:nvPr/>
        </p:nvSpPr>
        <p:spPr bwMode="auto">
          <a:xfrm>
            <a:off x="7339013" y="608330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b="0">
                <a:solidFill>
                  <a:srgbClr val="FF0000"/>
                </a:solidFill>
                <a:cs typeface="Times New Roman" panose="02020603050405020304" pitchFamily="18" charset="0"/>
              </a:rPr>
              <a:t>I</a:t>
            </a:r>
            <a:r>
              <a:rPr lang="zh-CN" altLang="en-US" sz="1800" b="0">
                <a:solidFill>
                  <a:srgbClr val="FF0000"/>
                </a:solidFill>
                <a:cs typeface="Times New Roman" panose="02020603050405020304" pitchFamily="18" charset="0"/>
              </a:rPr>
              <a:t>帧</a:t>
            </a:r>
          </a:p>
        </p:txBody>
      </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4581">
                                            <p:txEl>
                                              <p:pRg st="1" end="1"/>
                                            </p:txEl>
                                          </p:spTgt>
                                        </p:tgtEl>
                                        <p:attrNameLst>
                                          <p:attrName>style.visibility</p:attrName>
                                        </p:attrNameLst>
                                      </p:cBhvr>
                                      <p:to>
                                        <p:strVal val="visible"/>
                                      </p:to>
                                    </p:set>
                                    <p:animEffect transition="in" filter="wipe(left)">
                                      <p:cBhvr>
                                        <p:cTn id="7" dur="500"/>
                                        <p:tgtEl>
                                          <p:spTgt spid="2458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nodeType="afterGroup">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nodeType="afterGroup">
                            <p:stCondLst>
                              <p:cond delay="2500"/>
                            </p:stCondLst>
                            <p:childTnLst>
                              <p:par>
                                <p:cTn id="39" presetID="22" presetClass="entr" presetSubtype="8"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nodeType="afterGroup">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par>
                          <p:cTn id="46" fill="hold" nodeType="afterGroup">
                            <p:stCondLst>
                              <p:cond delay="3500"/>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4581">
                                            <p:txEl>
                                              <p:pRg st="2" end="2"/>
                                            </p:txEl>
                                          </p:spTgt>
                                        </p:tgtEl>
                                        <p:attrNameLst>
                                          <p:attrName>style.visibility</p:attrName>
                                        </p:attrNameLst>
                                      </p:cBhvr>
                                      <p:to>
                                        <p:strVal val="visible"/>
                                      </p:to>
                                    </p:set>
                                    <p:animEffect transition="in" filter="wipe(left)">
                                      <p:cBhvr>
                                        <p:cTn id="54" dur="500"/>
                                        <p:tgtEl>
                                          <p:spTgt spid="24581">
                                            <p:txEl>
                                              <p:pRg st="2" end="2"/>
                                            </p:txEl>
                                          </p:spTgt>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2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5" grpId="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idx="4294967295"/>
          </p:nvPr>
        </p:nvSpPr>
        <p:spPr/>
        <p:txBody>
          <a:bodyPr/>
          <a:lstStyle/>
          <a:p>
            <a:pPr eaLnBrk="1" hangingPunct="1"/>
            <a:r>
              <a:rPr lang="zh-CN" altLang="en-US"/>
              <a:t>视频压缩的可行性</a:t>
            </a:r>
          </a:p>
        </p:txBody>
      </p:sp>
      <p:sp>
        <p:nvSpPr>
          <p:cNvPr id="15363" name="Rectangle 1027"/>
          <p:cNvSpPr>
            <a:spLocks noGrp="1" noChangeArrowheads="1"/>
          </p:cNvSpPr>
          <p:nvPr>
            <p:ph type="body" idx="4294967295"/>
          </p:nvPr>
        </p:nvSpPr>
        <p:spPr>
          <a:xfrm>
            <a:off x="323850" y="1412875"/>
            <a:ext cx="8134350" cy="4530725"/>
          </a:xfrm>
        </p:spPr>
        <p:txBody>
          <a:bodyPr/>
          <a:lstStyle/>
          <a:p>
            <a:pPr eaLnBrk="1" hangingPunct="1"/>
            <a:r>
              <a:rPr lang="zh-CN" altLang="en-US"/>
              <a:t>视频压缩的基本依据  </a:t>
            </a:r>
          </a:p>
          <a:p>
            <a:pPr lvl="1" eaLnBrk="1" hangingPunct="1"/>
            <a:r>
              <a:rPr lang="zh-CN" altLang="en-US" sz="1800"/>
              <a:t>空间冗余</a:t>
            </a:r>
          </a:p>
          <a:p>
            <a:pPr lvl="1" eaLnBrk="1" hangingPunct="1"/>
            <a:r>
              <a:rPr lang="zh-CN" altLang="en-US" sz="1800"/>
              <a:t>频率冗余</a:t>
            </a:r>
          </a:p>
          <a:p>
            <a:pPr lvl="1" eaLnBrk="1" hangingPunct="1"/>
            <a:r>
              <a:rPr lang="zh-CN" altLang="en-US" sz="1800"/>
              <a:t>视觉冗余</a:t>
            </a:r>
          </a:p>
          <a:p>
            <a:pPr lvl="1" eaLnBrk="1" hangingPunct="1"/>
            <a:r>
              <a:rPr lang="zh-CN" altLang="en-US" sz="1800"/>
              <a:t>熵冗余</a:t>
            </a:r>
            <a:endParaRPr lang="en-US" altLang="zh-CN" sz="1800"/>
          </a:p>
          <a:p>
            <a:pPr lvl="1" eaLnBrk="1" hangingPunct="1"/>
            <a:r>
              <a:rPr lang="zh-CN" altLang="en-US" sz="1800">
                <a:solidFill>
                  <a:srgbClr val="FF0000"/>
                </a:solidFill>
              </a:rPr>
              <a:t>时间冗余</a:t>
            </a:r>
          </a:p>
          <a:p>
            <a:pPr lvl="1" eaLnBrk="1" hangingPunct="1">
              <a:buFont typeface="Wingdings" pitchFamily="2" charset="2"/>
              <a:buNone/>
            </a:pPr>
            <a:endParaRPr lang="zh-CN" altLang="en-US" sz="1800"/>
          </a:p>
          <a:p>
            <a:pPr eaLnBrk="1" hangingPunct="1"/>
            <a:r>
              <a:rPr lang="zh-CN" altLang="en-US"/>
              <a:t>视频压缩的基本方法  </a:t>
            </a:r>
          </a:p>
          <a:p>
            <a:pPr lvl="1" eaLnBrk="1" hangingPunct="1"/>
            <a:r>
              <a:rPr lang="zh-CN" altLang="en-US" sz="1800"/>
              <a:t>帧内预测编码</a:t>
            </a:r>
          </a:p>
          <a:p>
            <a:pPr lvl="1" eaLnBrk="1" hangingPunct="1"/>
            <a:r>
              <a:rPr lang="zh-CN" altLang="en-US" sz="1800"/>
              <a:t>变换编码 </a:t>
            </a:r>
          </a:p>
          <a:p>
            <a:pPr lvl="1" eaLnBrk="1" hangingPunct="1"/>
            <a:r>
              <a:rPr lang="zh-CN" altLang="en-US" sz="1800"/>
              <a:t>量化编码</a:t>
            </a:r>
          </a:p>
          <a:p>
            <a:pPr lvl="1" eaLnBrk="1" hangingPunct="1"/>
            <a:r>
              <a:rPr lang="zh-CN" altLang="en-US" sz="1800"/>
              <a:t>熵编码</a:t>
            </a:r>
            <a:endParaRPr lang="en-US" altLang="zh-CN" sz="1800"/>
          </a:p>
          <a:p>
            <a:pPr lvl="1" eaLnBrk="1" hangingPunct="1"/>
            <a:r>
              <a:rPr lang="zh-CN" altLang="en-US" sz="1800">
                <a:solidFill>
                  <a:srgbClr val="FF0000"/>
                </a:solidFill>
              </a:rPr>
              <a:t>帧间预测编码</a:t>
            </a:r>
          </a:p>
        </p:txBody>
      </p:sp>
      <p:sp>
        <p:nvSpPr>
          <p:cNvPr id="15364"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5365"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5366"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5367"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5368" name="Rectangle 1033"/>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Tree>
    <p:extLst>
      <p:ext uri="{BB962C8B-B14F-4D97-AF65-F5344CB8AC3E}">
        <p14:creationId xmlns:p14="http://schemas.microsoft.com/office/powerpoint/2010/main" val="27917330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a:extLst>
              <a:ext uri="{FF2B5EF4-FFF2-40B4-BE49-F238E27FC236}">
                <a16:creationId xmlns:a16="http://schemas.microsoft.com/office/drawing/2014/main" xmlns="" id="{EAF85200-6FE6-4281-8DD1-5289AE96CA3E}"/>
              </a:ext>
            </a:extLst>
          </p:cNvPr>
          <p:cNvSpPr>
            <a:spLocks noGrp="1" noChangeArrowheads="1"/>
          </p:cNvSpPr>
          <p:nvPr>
            <p:ph type="title" idx="4294967295"/>
          </p:nvPr>
        </p:nvSpPr>
        <p:spPr/>
        <p:txBody>
          <a:bodyPr/>
          <a:lstStyle/>
          <a:p>
            <a:pPr eaLnBrk="1" hangingPunct="1">
              <a:defRPr/>
            </a:pPr>
            <a:r>
              <a:rPr lang="zh-CN" altLang="en-US" dirty="0"/>
              <a:t>视频帧类型</a:t>
            </a:r>
          </a:p>
        </p:txBody>
      </p:sp>
      <p:sp>
        <p:nvSpPr>
          <p:cNvPr id="29699" name="Rectangle 1028">
            <a:extLst>
              <a:ext uri="{FF2B5EF4-FFF2-40B4-BE49-F238E27FC236}">
                <a16:creationId xmlns:a16="http://schemas.microsoft.com/office/drawing/2014/main" xmlns="" id="{70DF4CB1-4D22-4C65-A7CD-AB91AEB95A46}"/>
              </a:ext>
            </a:extLst>
          </p:cNvPr>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9700" name="Rectangle 1029">
            <a:extLst>
              <a:ext uri="{FF2B5EF4-FFF2-40B4-BE49-F238E27FC236}">
                <a16:creationId xmlns:a16="http://schemas.microsoft.com/office/drawing/2014/main" xmlns="" id="{43E0B5F0-95FB-4698-B345-D0DB531BB4DB}"/>
              </a:ext>
            </a:extLst>
          </p:cNvPr>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653" name="Rectangle 1027">
            <a:extLst>
              <a:ext uri="{FF2B5EF4-FFF2-40B4-BE49-F238E27FC236}">
                <a16:creationId xmlns:a16="http://schemas.microsoft.com/office/drawing/2014/main" xmlns="" id="{84E9CF86-B3A7-409E-A7D0-B7AC61A82B59}"/>
              </a:ext>
            </a:extLst>
          </p:cNvPr>
          <p:cNvSpPr>
            <a:spLocks noChangeArrowheads="1"/>
          </p:cNvSpPr>
          <p:nvPr/>
        </p:nvSpPr>
        <p:spPr bwMode="auto">
          <a:xfrm>
            <a:off x="381000" y="1371600"/>
            <a:ext cx="7935913"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a:cs typeface="Times New Roman" panose="02020603050405020304" pitchFamily="18" charset="0"/>
              </a:rPr>
              <a:t>视频除了第一帧是否应该全部编码为</a:t>
            </a:r>
            <a:r>
              <a:rPr lang="en-US" altLang="zh-CN">
                <a:cs typeface="Times New Roman" panose="02020603050405020304" pitchFamily="18" charset="0"/>
              </a:rPr>
              <a:t>P</a:t>
            </a:r>
            <a:r>
              <a:rPr lang="zh-CN" altLang="en-US">
                <a:cs typeface="Times New Roman" panose="02020603050405020304" pitchFamily="18" charset="0"/>
              </a:rPr>
              <a:t>帧？</a:t>
            </a:r>
            <a:endParaRPr lang="en-US" altLang="zh-CN">
              <a:cs typeface="Times New Roman" panose="02020603050405020304" pitchFamily="18" charset="0"/>
            </a:endParaRPr>
          </a:p>
          <a:p>
            <a:pPr lvl="1" eaLnBrk="1" hangingPunct="1">
              <a:lnSpc>
                <a:spcPts val="3000"/>
              </a:lnSpc>
            </a:pPr>
            <a:r>
              <a:rPr lang="zh-CN" altLang="en-US" sz="1800">
                <a:solidFill>
                  <a:srgbClr val="FF0000"/>
                </a:solidFill>
                <a:cs typeface="Times New Roman" panose="02020603050405020304" pitchFamily="18" charset="0"/>
              </a:rPr>
              <a:t>场景切换</a:t>
            </a:r>
            <a:r>
              <a:rPr lang="zh-CN" altLang="en-US" sz="1800">
                <a:solidFill>
                  <a:srgbClr val="3333FF"/>
                </a:solidFill>
                <a:cs typeface="Times New Roman" panose="02020603050405020304" pitchFamily="18" charset="0"/>
              </a:rPr>
              <a:t>：视频中前一帧与后一帧图像发生了内容切换，时域上相邻的两帧图像之间</a:t>
            </a:r>
            <a:r>
              <a:rPr lang="zh-CN" altLang="en-US" sz="1800">
                <a:solidFill>
                  <a:srgbClr val="FF0000"/>
                </a:solidFill>
                <a:cs typeface="Times New Roman" panose="02020603050405020304" pitchFamily="18" charset="0"/>
              </a:rPr>
              <a:t>没有时间相关性</a:t>
            </a:r>
            <a:endParaRPr lang="en-US" altLang="zh-CN" sz="1800">
              <a:solidFill>
                <a:srgbClr val="FF0000"/>
              </a:solidFill>
              <a:cs typeface="Times New Roman" panose="02020603050405020304" pitchFamily="18" charset="0"/>
            </a:endParaRPr>
          </a:p>
        </p:txBody>
      </p:sp>
      <p:pic>
        <p:nvPicPr>
          <p:cNvPr id="29702" name="Picture 2">
            <a:extLst>
              <a:ext uri="{FF2B5EF4-FFF2-40B4-BE49-F238E27FC236}">
                <a16:creationId xmlns:a16="http://schemas.microsoft.com/office/drawing/2014/main" xmlns="" id="{BD5764D1-FDA5-40C1-BCCF-1E8E2E594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44600" y="3040063"/>
            <a:ext cx="3238500" cy="273367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29703" name="Picture 4">
            <a:extLst>
              <a:ext uri="{FF2B5EF4-FFF2-40B4-BE49-F238E27FC236}">
                <a16:creationId xmlns:a16="http://schemas.microsoft.com/office/drawing/2014/main" xmlns="" id="{439BD060-3143-49A7-9B6D-32E9034447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718050" y="3040063"/>
            <a:ext cx="3238500" cy="273367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grpSp>
        <p:nvGrpSpPr>
          <p:cNvPr id="29704" name="Group 14">
            <a:extLst>
              <a:ext uri="{FF2B5EF4-FFF2-40B4-BE49-F238E27FC236}">
                <a16:creationId xmlns:a16="http://schemas.microsoft.com/office/drawing/2014/main" xmlns="" id="{7788E46D-A92B-4ABC-95B0-65140C627135}"/>
              </a:ext>
            </a:extLst>
          </p:cNvPr>
          <p:cNvGrpSpPr>
            <a:grpSpLocks/>
          </p:cNvGrpSpPr>
          <p:nvPr/>
        </p:nvGrpSpPr>
        <p:grpSpPr bwMode="auto">
          <a:xfrm>
            <a:off x="2246313" y="5813425"/>
            <a:ext cx="4868862" cy="369888"/>
            <a:chOff x="1217" y="3854"/>
            <a:chExt cx="3067" cy="233"/>
          </a:xfrm>
        </p:grpSpPr>
        <p:sp>
          <p:nvSpPr>
            <p:cNvPr id="29705" name="矩形 1">
              <a:extLst>
                <a:ext uri="{FF2B5EF4-FFF2-40B4-BE49-F238E27FC236}">
                  <a16:creationId xmlns:a16="http://schemas.microsoft.com/office/drawing/2014/main" xmlns="" id="{F54ADBAA-E56A-4CDE-B44E-FC5AF399EA1B}"/>
                </a:ext>
              </a:extLst>
            </p:cNvPr>
            <p:cNvSpPr>
              <a:spLocks noChangeArrowheads="1"/>
            </p:cNvSpPr>
            <p:nvPr/>
          </p:nvSpPr>
          <p:spPr bwMode="auto">
            <a:xfrm>
              <a:off x="1217" y="3854"/>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800" b="0">
                  <a:cs typeface="Times New Roman" panose="02020603050405020304" pitchFamily="18" charset="0"/>
                </a:rPr>
                <a:t>前一帧图像</a:t>
              </a:r>
            </a:p>
          </p:txBody>
        </p:sp>
        <p:sp>
          <p:nvSpPr>
            <p:cNvPr id="29706" name="矩形 17">
              <a:extLst>
                <a:ext uri="{FF2B5EF4-FFF2-40B4-BE49-F238E27FC236}">
                  <a16:creationId xmlns:a16="http://schemas.microsoft.com/office/drawing/2014/main" xmlns="" id="{19F364EC-AF05-4EE2-B9D4-E08F87E5A543}"/>
                </a:ext>
              </a:extLst>
            </p:cNvPr>
            <p:cNvSpPr>
              <a:spLocks noChangeArrowheads="1"/>
            </p:cNvSpPr>
            <p:nvPr/>
          </p:nvSpPr>
          <p:spPr bwMode="auto">
            <a:xfrm>
              <a:off x="3440" y="3854"/>
              <a:ext cx="8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fontAlgn="t" hangingPunct="0">
                <a:spcBef>
                  <a:spcPct val="30000"/>
                </a:spcBef>
                <a:buClr>
                  <a:srgbClr val="FF9900"/>
                </a:buClr>
                <a:buFont typeface="Wingdings" panose="05000000000000000000" pitchFamily="2" charset="2"/>
                <a:buChar char="n"/>
                <a:defRPr sz="2800" b="1">
                  <a:solidFill>
                    <a:srgbClr val="0000FF"/>
                  </a:solidFill>
                  <a:latin typeface="Arial" panose="020B0604020202020204" pitchFamily="34" charset="0"/>
                  <a:ea typeface="黑体" panose="02010609060101010101" pitchFamily="49" charset="-122"/>
                </a:defRPr>
              </a:lvl1pPr>
              <a:lvl2pPr marL="742950" indent="-285750" eaLnBrk="0" fontAlgn="t" hangingPunct="0">
                <a:spcBef>
                  <a:spcPct val="30000"/>
                </a:spcBef>
                <a:buClr>
                  <a:srgbClr val="FF9900"/>
                </a:buClr>
                <a:buFont typeface="Wingdings" panose="05000000000000000000" pitchFamily="2" charset="2"/>
                <a:buChar char="l"/>
                <a:defRPr sz="2800">
                  <a:solidFill>
                    <a:srgbClr val="0000FF"/>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800" b="0">
                  <a:cs typeface="Times New Roman" panose="02020603050405020304" pitchFamily="18" charset="0"/>
                </a:rPr>
                <a:t>后一帧图像</a:t>
              </a:r>
            </a:p>
          </p:txBody>
        </p:sp>
      </p:gr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7653">
                                            <p:txEl>
                                              <p:pRg st="1" end="1"/>
                                            </p:txEl>
                                          </p:spTgt>
                                        </p:tgtEl>
                                        <p:attrNameLst>
                                          <p:attrName>style.visibility</p:attrName>
                                        </p:attrNameLst>
                                      </p:cBhvr>
                                      <p:to>
                                        <p:strVal val="visible"/>
                                      </p:to>
                                    </p:set>
                                    <p:animEffect transition="in" filter="wipe(left)">
                                      <p:cBhvr>
                                        <p:cTn id="7" dur="500"/>
                                        <p:tgtEl>
                                          <p:spTgt spid="276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idx="4294967295"/>
          </p:nvPr>
        </p:nvSpPr>
        <p:spPr/>
        <p:txBody>
          <a:bodyPr/>
          <a:lstStyle/>
          <a:p>
            <a:pPr eaLnBrk="1" hangingPunct="1"/>
            <a:r>
              <a:rPr lang="zh-CN" altLang="en-US"/>
              <a:t>视频宏块类型</a:t>
            </a:r>
          </a:p>
        </p:txBody>
      </p:sp>
      <p:sp>
        <p:nvSpPr>
          <p:cNvPr id="40963"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0964"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0965" name="Rectangle 1027"/>
          <p:cNvSpPr>
            <a:spLocks noChangeArrowheads="1"/>
          </p:cNvSpPr>
          <p:nvPr/>
        </p:nvSpPr>
        <p:spPr bwMode="auto">
          <a:xfrm>
            <a:off x="381000" y="1371600"/>
            <a:ext cx="7935913"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lnSpc>
                <a:spcPct val="90000"/>
              </a:lnSpc>
              <a:spcBef>
                <a:spcPct val="30000"/>
              </a:spcBef>
              <a:buClr>
                <a:srgbClr val="FF9900"/>
              </a:buClr>
              <a:buSzTx/>
            </a:pPr>
            <a:r>
              <a:rPr lang="zh-CN" altLang="en-US" sz="2800" b="1">
                <a:solidFill>
                  <a:srgbClr val="0000FF"/>
                </a:solidFill>
              </a:rPr>
              <a:t>视频宏块类型</a:t>
            </a:r>
            <a:endParaRPr lang="en-US" altLang="zh-CN" sz="2800" b="1">
              <a:solidFill>
                <a:srgbClr val="0000FF"/>
              </a:solidFill>
            </a:endParaRPr>
          </a:p>
          <a:p>
            <a:pPr lvl="1" eaLnBrk="1" fontAlgn="t" hangingPunct="1">
              <a:lnSpc>
                <a:spcPts val="3000"/>
              </a:lnSpc>
              <a:spcBef>
                <a:spcPct val="30000"/>
              </a:spcBef>
              <a:buClr>
                <a:srgbClr val="FF9900"/>
              </a:buClr>
              <a:buSzTx/>
              <a:buFont typeface="Wingdings" pitchFamily="2" charset="2"/>
              <a:buChar char="l"/>
            </a:pPr>
            <a:r>
              <a:rPr lang="en-US" altLang="zh-CN" sz="1800" b="0">
                <a:solidFill>
                  <a:srgbClr val="3333FF"/>
                </a:solidFill>
              </a:rPr>
              <a:t>Intra</a:t>
            </a:r>
            <a:r>
              <a:rPr lang="zh-CN" altLang="en-US" sz="1800" b="0">
                <a:solidFill>
                  <a:srgbClr val="3333FF"/>
                </a:solidFill>
              </a:rPr>
              <a:t>宏块：进行帧内预测的</a:t>
            </a:r>
            <a:r>
              <a:rPr lang="en-US" altLang="zh-CN" sz="1800" b="0">
                <a:solidFill>
                  <a:srgbClr val="3333FF"/>
                </a:solidFill>
              </a:rPr>
              <a:t>16</a:t>
            </a:r>
            <a:r>
              <a:rPr lang="zh-CN" altLang="en-US" sz="1800" b="0">
                <a:solidFill>
                  <a:srgbClr val="3333FF"/>
                </a:solidFill>
              </a:rPr>
              <a:t>*</a:t>
            </a:r>
            <a:r>
              <a:rPr lang="en-US" altLang="zh-CN" sz="1800" b="0">
                <a:solidFill>
                  <a:srgbClr val="3333FF"/>
                </a:solidFill>
              </a:rPr>
              <a:t>16</a:t>
            </a:r>
            <a:r>
              <a:rPr lang="zh-CN" altLang="en-US" sz="1800" b="0">
                <a:solidFill>
                  <a:srgbClr val="3333FF"/>
                </a:solidFill>
              </a:rPr>
              <a:t>像素图像块</a:t>
            </a:r>
          </a:p>
          <a:p>
            <a:pPr lvl="1" eaLnBrk="1" fontAlgn="t" hangingPunct="1">
              <a:lnSpc>
                <a:spcPts val="3000"/>
              </a:lnSpc>
              <a:spcBef>
                <a:spcPct val="30000"/>
              </a:spcBef>
              <a:buClr>
                <a:srgbClr val="FF9900"/>
              </a:buClr>
              <a:buSzTx/>
              <a:buFont typeface="Wingdings" pitchFamily="2" charset="2"/>
              <a:buChar char="l"/>
            </a:pPr>
            <a:r>
              <a:rPr lang="en-US" altLang="zh-CN" sz="1800" b="0">
                <a:solidFill>
                  <a:srgbClr val="3333FF"/>
                </a:solidFill>
              </a:rPr>
              <a:t>Inter</a:t>
            </a:r>
            <a:r>
              <a:rPr lang="zh-CN" altLang="en-US" sz="1800" b="0">
                <a:solidFill>
                  <a:srgbClr val="3333FF"/>
                </a:solidFill>
              </a:rPr>
              <a:t>宏块：进行帧间预测的</a:t>
            </a:r>
            <a:r>
              <a:rPr lang="en-US" altLang="zh-CN" sz="1800" b="0">
                <a:solidFill>
                  <a:srgbClr val="3333FF"/>
                </a:solidFill>
              </a:rPr>
              <a:t>16*16</a:t>
            </a:r>
            <a:r>
              <a:rPr lang="zh-CN" altLang="en-US" sz="1800" b="0">
                <a:solidFill>
                  <a:srgbClr val="3333FF"/>
                </a:solidFill>
              </a:rPr>
              <a:t>像素图像块</a:t>
            </a:r>
          </a:p>
          <a:p>
            <a:pPr lvl="1" eaLnBrk="1" fontAlgn="t" hangingPunct="1">
              <a:lnSpc>
                <a:spcPts val="3000"/>
              </a:lnSpc>
              <a:spcBef>
                <a:spcPct val="30000"/>
              </a:spcBef>
              <a:buClr>
                <a:srgbClr val="FF9900"/>
              </a:buClr>
              <a:buSzTx/>
              <a:buFont typeface="Wingdings" pitchFamily="2" charset="2"/>
              <a:buChar char="l"/>
            </a:pPr>
            <a:endParaRPr lang="en-US" altLang="zh-CN" sz="1800" b="0">
              <a:solidFill>
                <a:srgbClr val="0000FF"/>
              </a:solidFill>
            </a:endParaRPr>
          </a:p>
        </p:txBody>
      </p:sp>
      <p:sp>
        <p:nvSpPr>
          <p:cNvPr id="40966" name="Rectangle 1027"/>
          <p:cNvSpPr>
            <a:spLocks noChangeArrowheads="1"/>
          </p:cNvSpPr>
          <p:nvPr/>
        </p:nvSpPr>
        <p:spPr bwMode="auto">
          <a:xfrm>
            <a:off x="381000" y="3328988"/>
            <a:ext cx="7935913"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lnSpc>
                <a:spcPct val="90000"/>
              </a:lnSpc>
              <a:spcBef>
                <a:spcPct val="30000"/>
              </a:spcBef>
              <a:buClr>
                <a:srgbClr val="FF9900"/>
              </a:buClr>
              <a:buSzTx/>
            </a:pPr>
            <a:r>
              <a:rPr lang="zh-CN" altLang="en-US" sz="2800" b="1">
                <a:solidFill>
                  <a:srgbClr val="0000FF"/>
                </a:solidFill>
              </a:rPr>
              <a:t>帧类型与宏块类型的关系</a:t>
            </a:r>
            <a:endParaRPr lang="en-US" altLang="zh-CN" sz="2800" b="1">
              <a:solidFill>
                <a:srgbClr val="0000FF"/>
              </a:solidFill>
            </a:endParaRPr>
          </a:p>
          <a:p>
            <a:pPr lvl="1" eaLnBrk="1" fontAlgn="t" hangingPunct="1">
              <a:lnSpc>
                <a:spcPts val="3000"/>
              </a:lnSpc>
              <a:spcBef>
                <a:spcPct val="30000"/>
              </a:spcBef>
              <a:buClr>
                <a:srgbClr val="FF9900"/>
              </a:buClr>
              <a:buSzTx/>
              <a:buFont typeface="Wingdings" pitchFamily="2" charset="2"/>
              <a:buChar char="l"/>
            </a:pPr>
            <a:r>
              <a:rPr lang="en-US" altLang="zh-CN" sz="1800" b="0">
                <a:solidFill>
                  <a:srgbClr val="3333FF"/>
                </a:solidFill>
              </a:rPr>
              <a:t>I</a:t>
            </a:r>
            <a:r>
              <a:rPr lang="zh-CN" altLang="en-US" sz="1800" b="0">
                <a:solidFill>
                  <a:srgbClr val="3333FF"/>
                </a:solidFill>
              </a:rPr>
              <a:t>帧：</a:t>
            </a:r>
            <a:r>
              <a:rPr lang="zh-CN" altLang="en-US" sz="1800" b="0">
                <a:solidFill>
                  <a:srgbClr val="FF0000"/>
                </a:solidFill>
              </a:rPr>
              <a:t>所有</a:t>
            </a:r>
            <a:r>
              <a:rPr lang="zh-CN" altLang="en-US" sz="1800" b="0">
                <a:solidFill>
                  <a:srgbClr val="3333FF"/>
                </a:solidFill>
              </a:rPr>
              <a:t>宏块均为</a:t>
            </a:r>
            <a:r>
              <a:rPr lang="en-US" altLang="zh-CN" sz="1800" b="0">
                <a:solidFill>
                  <a:srgbClr val="FF0000"/>
                </a:solidFill>
              </a:rPr>
              <a:t>Intra</a:t>
            </a:r>
            <a:r>
              <a:rPr lang="zh-CN" altLang="en-US" sz="1800" b="0">
                <a:solidFill>
                  <a:srgbClr val="FF0000"/>
                </a:solidFill>
              </a:rPr>
              <a:t>宏块</a:t>
            </a:r>
            <a:r>
              <a:rPr lang="zh-CN" altLang="en-US" sz="1800" b="0">
                <a:solidFill>
                  <a:srgbClr val="3333FF"/>
                </a:solidFill>
              </a:rPr>
              <a:t>，不能进行帧间预测，只能进行帧内预测</a:t>
            </a:r>
            <a:endParaRPr lang="en-US" altLang="zh-CN" sz="1800" b="0">
              <a:solidFill>
                <a:srgbClr val="3333FF"/>
              </a:solidFill>
            </a:endParaRPr>
          </a:p>
          <a:p>
            <a:pPr lvl="1" eaLnBrk="1" fontAlgn="t" hangingPunct="1">
              <a:lnSpc>
                <a:spcPts val="3000"/>
              </a:lnSpc>
              <a:spcBef>
                <a:spcPct val="30000"/>
              </a:spcBef>
              <a:buClr>
                <a:srgbClr val="FF9900"/>
              </a:buClr>
              <a:buSzTx/>
              <a:buFont typeface="Wingdings" pitchFamily="2" charset="2"/>
              <a:buChar char="l"/>
            </a:pPr>
            <a:r>
              <a:rPr lang="en-US" altLang="zh-CN" sz="1800" b="0">
                <a:solidFill>
                  <a:srgbClr val="3333FF"/>
                </a:solidFill>
              </a:rPr>
              <a:t>P</a:t>
            </a:r>
            <a:r>
              <a:rPr lang="zh-CN" altLang="en-US" sz="1800" b="0">
                <a:solidFill>
                  <a:srgbClr val="3333FF"/>
                </a:solidFill>
              </a:rPr>
              <a:t>帧：宏块可以为</a:t>
            </a:r>
            <a:r>
              <a:rPr lang="en-US" altLang="zh-CN" sz="1800" b="0">
                <a:solidFill>
                  <a:srgbClr val="FF0000"/>
                </a:solidFill>
              </a:rPr>
              <a:t>Inter</a:t>
            </a:r>
            <a:r>
              <a:rPr lang="zh-CN" altLang="en-US" sz="1800" b="0">
                <a:solidFill>
                  <a:srgbClr val="FF0000"/>
                </a:solidFill>
              </a:rPr>
              <a:t>宏块</a:t>
            </a:r>
            <a:r>
              <a:rPr lang="zh-CN" altLang="en-US" sz="1800" b="0">
                <a:solidFill>
                  <a:srgbClr val="3333FF"/>
                </a:solidFill>
              </a:rPr>
              <a:t>，进行帧间预测，也可以为</a:t>
            </a:r>
            <a:r>
              <a:rPr lang="en-US" altLang="zh-CN" sz="1800" b="0">
                <a:solidFill>
                  <a:srgbClr val="FF0000"/>
                </a:solidFill>
              </a:rPr>
              <a:t>Intra</a:t>
            </a:r>
            <a:r>
              <a:rPr lang="zh-CN" altLang="en-US" sz="1800" b="0">
                <a:solidFill>
                  <a:srgbClr val="FF0000"/>
                </a:solidFill>
              </a:rPr>
              <a:t>宏块</a:t>
            </a:r>
            <a:r>
              <a:rPr lang="zh-CN" altLang="en-US" sz="1800" b="0">
                <a:solidFill>
                  <a:srgbClr val="3333FF"/>
                </a:solidFill>
              </a:rPr>
              <a:t>，进行帧内预测</a:t>
            </a:r>
            <a:endParaRPr lang="en-US" altLang="zh-CN" sz="1800" b="0">
              <a:solidFill>
                <a:srgbClr val="0000FF"/>
              </a:solidFill>
            </a:endParaRPr>
          </a:p>
        </p:txBody>
      </p:sp>
    </p:spTree>
    <p:extLst>
      <p:ext uri="{BB962C8B-B14F-4D97-AF65-F5344CB8AC3E}">
        <p14:creationId xmlns:p14="http://schemas.microsoft.com/office/powerpoint/2010/main" val="32435433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7"/>
          <p:cNvSpPr txBox="1">
            <a:spLocks noChangeArrowheads="1"/>
          </p:cNvSpPr>
          <p:nvPr/>
        </p:nvSpPr>
        <p:spPr bwMode="auto">
          <a:xfrm>
            <a:off x="496888" y="1268413"/>
            <a:ext cx="8251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视频宏块类型示例</a:t>
            </a:r>
            <a:endParaRPr lang="en-US" altLang="zh-CN" kern="0" dirty="0"/>
          </a:p>
        </p:txBody>
      </p:sp>
      <p:sp>
        <p:nvSpPr>
          <p:cNvPr id="41987" name="Rectangle 1026"/>
          <p:cNvSpPr>
            <a:spLocks noGrp="1" noChangeArrowheads="1"/>
          </p:cNvSpPr>
          <p:nvPr>
            <p:ph type="title"/>
          </p:nvPr>
        </p:nvSpPr>
        <p:spPr/>
        <p:txBody>
          <a:bodyPr/>
          <a:lstStyle/>
          <a:p>
            <a:pPr eaLnBrk="1" hangingPunct="1"/>
            <a:r>
              <a:rPr lang="zh-CN" altLang="en-US"/>
              <a:t>视频宏块类型</a:t>
            </a:r>
          </a:p>
        </p:txBody>
      </p:sp>
      <p:pic>
        <p:nvPicPr>
          <p:cNvPr id="4198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619250" y="4375150"/>
            <a:ext cx="5905500" cy="187325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4198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059113" y="1916113"/>
            <a:ext cx="2819400" cy="230187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35026444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idx="4294967295"/>
          </p:nvPr>
        </p:nvSpPr>
        <p:spPr/>
        <p:txBody>
          <a:bodyPr/>
          <a:lstStyle/>
          <a:p>
            <a:pPr eaLnBrk="1" hangingPunct="1"/>
            <a:r>
              <a:rPr lang="zh-CN" altLang="en-US"/>
              <a:t>视频宏块类型</a:t>
            </a:r>
          </a:p>
        </p:txBody>
      </p:sp>
      <p:sp>
        <p:nvSpPr>
          <p:cNvPr id="43011"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3012"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7894" name="Rectangle 1027"/>
          <p:cNvSpPr>
            <a:spLocks noChangeArrowheads="1"/>
          </p:cNvSpPr>
          <p:nvPr/>
        </p:nvSpPr>
        <p:spPr bwMode="auto">
          <a:xfrm>
            <a:off x="381000" y="1371600"/>
            <a:ext cx="7935913"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en-US" altLang="zh-CN" dirty="0"/>
              <a:t>P</a:t>
            </a:r>
            <a:r>
              <a:rPr lang="zh-CN" altLang="en-US" dirty="0"/>
              <a:t>帧中哪些宏块会是</a:t>
            </a:r>
            <a:r>
              <a:rPr lang="en-US" altLang="zh-CN" dirty="0"/>
              <a:t>Intra</a:t>
            </a:r>
            <a:r>
              <a:rPr lang="zh-CN" altLang="en-US" dirty="0"/>
              <a:t>宏块？</a:t>
            </a:r>
            <a:endParaRPr lang="en-US" altLang="zh-CN" dirty="0"/>
          </a:p>
          <a:p>
            <a:pPr lvl="1" eaLnBrk="1" hangingPunct="1">
              <a:lnSpc>
                <a:spcPts val="3000"/>
              </a:lnSpc>
              <a:defRPr/>
            </a:pPr>
            <a:r>
              <a:rPr lang="zh-CN" altLang="en-US" sz="1800" dirty="0">
                <a:solidFill>
                  <a:srgbClr val="3333FF"/>
                </a:solidFill>
              </a:rPr>
              <a:t>情况一：当前帧出现了前一帧未出现的新目标，新目标与前一帧没有</a:t>
            </a:r>
            <a:endParaRPr lang="en-US" altLang="zh-CN" sz="1800" dirty="0">
              <a:solidFill>
                <a:srgbClr val="3333FF"/>
              </a:solidFill>
            </a:endParaRPr>
          </a:p>
          <a:p>
            <a:pPr marL="457200" lvl="1" indent="0" eaLnBrk="1" hangingPunct="1">
              <a:lnSpc>
                <a:spcPts val="3000"/>
              </a:lnSpc>
              <a:buFont typeface="Wingdings" pitchFamily="2" charset="2"/>
              <a:buNone/>
              <a:defRPr/>
            </a:pPr>
            <a:r>
              <a:rPr lang="en-US" altLang="zh-CN" sz="1800" dirty="0">
                <a:solidFill>
                  <a:srgbClr val="3333FF"/>
                </a:solidFill>
              </a:rPr>
              <a:t>                   </a:t>
            </a:r>
            <a:r>
              <a:rPr lang="zh-CN" altLang="en-US" sz="1800" dirty="0">
                <a:solidFill>
                  <a:srgbClr val="3333FF"/>
                </a:solidFill>
              </a:rPr>
              <a:t>时间相关性</a:t>
            </a: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lvl="1" eaLnBrk="1" hangingPunct="1">
              <a:lnSpc>
                <a:spcPts val="3000"/>
              </a:lnSpc>
              <a:defRPr/>
            </a:pPr>
            <a:endParaRPr lang="zh-CN" altLang="en-US" sz="1800" dirty="0">
              <a:solidFill>
                <a:srgbClr val="3333FF"/>
              </a:solidFill>
            </a:endParaRPr>
          </a:p>
          <a:p>
            <a:pPr lvl="1" eaLnBrk="1" hangingPunct="1">
              <a:lnSpc>
                <a:spcPts val="3000"/>
              </a:lnSpc>
              <a:defRPr/>
            </a:pPr>
            <a:endParaRPr lang="en-US" altLang="zh-CN" sz="1800"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627313" y="2886075"/>
            <a:ext cx="3771900" cy="309562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9740384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idx="4294967295"/>
          </p:nvPr>
        </p:nvSpPr>
        <p:spPr/>
        <p:txBody>
          <a:bodyPr/>
          <a:lstStyle/>
          <a:p>
            <a:pPr eaLnBrk="1" hangingPunct="1"/>
            <a:r>
              <a:rPr lang="zh-CN" altLang="en-US"/>
              <a:t>视频宏块类型</a:t>
            </a:r>
          </a:p>
        </p:txBody>
      </p:sp>
      <p:sp>
        <p:nvSpPr>
          <p:cNvPr id="44035"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4036"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7894" name="Rectangle 1027"/>
          <p:cNvSpPr>
            <a:spLocks noChangeArrowheads="1"/>
          </p:cNvSpPr>
          <p:nvPr/>
        </p:nvSpPr>
        <p:spPr bwMode="auto">
          <a:xfrm>
            <a:off x="381000" y="1371600"/>
            <a:ext cx="79359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en-US" altLang="zh-CN" dirty="0"/>
              <a:t>P</a:t>
            </a:r>
            <a:r>
              <a:rPr lang="zh-CN" altLang="en-US" dirty="0"/>
              <a:t>帧中哪些宏块会是</a:t>
            </a:r>
            <a:r>
              <a:rPr lang="en-US" altLang="zh-CN" dirty="0"/>
              <a:t>Intra</a:t>
            </a:r>
            <a:r>
              <a:rPr lang="zh-CN" altLang="en-US" dirty="0"/>
              <a:t>宏块？</a:t>
            </a:r>
            <a:endParaRPr lang="en-US" altLang="zh-CN" dirty="0"/>
          </a:p>
          <a:p>
            <a:pPr lvl="1" eaLnBrk="1" hangingPunct="1">
              <a:lnSpc>
                <a:spcPts val="3000"/>
              </a:lnSpc>
              <a:defRPr/>
            </a:pPr>
            <a:r>
              <a:rPr lang="zh-CN" altLang="en-US" sz="1800" dirty="0">
                <a:solidFill>
                  <a:srgbClr val="3333FF"/>
                </a:solidFill>
              </a:rPr>
              <a:t>情况二：目标连续，但当前帧中目标运动太过剧烈，目标与前一帧时</a:t>
            </a:r>
            <a:endParaRPr lang="en-US" altLang="zh-CN" sz="1800" dirty="0">
              <a:solidFill>
                <a:srgbClr val="3333FF"/>
              </a:solidFill>
            </a:endParaRPr>
          </a:p>
          <a:p>
            <a:pPr marL="457200" lvl="1" indent="0" eaLnBrk="1" hangingPunct="1">
              <a:lnSpc>
                <a:spcPts val="3000"/>
              </a:lnSpc>
              <a:buFont typeface="Wingdings" pitchFamily="2" charset="2"/>
              <a:buNone/>
              <a:defRPr/>
            </a:pPr>
            <a:r>
              <a:rPr lang="en-US" altLang="zh-CN" sz="1800" dirty="0">
                <a:solidFill>
                  <a:srgbClr val="3333FF"/>
                </a:solidFill>
              </a:rPr>
              <a:t>                   </a:t>
            </a:r>
            <a:r>
              <a:rPr lang="zh-CN" altLang="en-US" sz="1800" dirty="0">
                <a:solidFill>
                  <a:srgbClr val="3333FF"/>
                </a:solidFill>
              </a:rPr>
              <a:t>间相关性太弱</a:t>
            </a: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lvl="1" eaLnBrk="1" hangingPunct="1">
              <a:lnSpc>
                <a:spcPts val="3000"/>
              </a:lnSpc>
              <a:defRPr/>
            </a:pPr>
            <a:endParaRPr lang="zh-CN" altLang="en-US" sz="1800" dirty="0">
              <a:solidFill>
                <a:srgbClr val="3333FF"/>
              </a:solidFill>
            </a:endParaRPr>
          </a:p>
          <a:p>
            <a:pPr lvl="1" eaLnBrk="1" hangingPunct="1">
              <a:lnSpc>
                <a:spcPts val="3000"/>
              </a:lnSpc>
              <a:defRPr/>
            </a:pPr>
            <a:endParaRPr lang="en-US" altLang="zh-CN" sz="1800" dirty="0"/>
          </a:p>
        </p:txBody>
      </p:sp>
      <p:pic>
        <p:nvPicPr>
          <p:cNvPr id="440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632075" y="2932113"/>
            <a:ext cx="3783013" cy="308927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23166879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idx="4294967295"/>
          </p:nvPr>
        </p:nvSpPr>
        <p:spPr/>
        <p:txBody>
          <a:bodyPr/>
          <a:lstStyle/>
          <a:p>
            <a:pPr eaLnBrk="1" hangingPunct="1"/>
            <a:r>
              <a:rPr lang="zh-CN" altLang="en-US"/>
              <a:t>视频宏块类型</a:t>
            </a:r>
          </a:p>
        </p:txBody>
      </p:sp>
      <p:sp>
        <p:nvSpPr>
          <p:cNvPr id="45059"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5060"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7894" name="Rectangle 1027"/>
          <p:cNvSpPr>
            <a:spLocks noChangeArrowheads="1"/>
          </p:cNvSpPr>
          <p:nvPr/>
        </p:nvSpPr>
        <p:spPr bwMode="auto">
          <a:xfrm>
            <a:off x="381000" y="1371600"/>
            <a:ext cx="793591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en-US" altLang="zh-CN" dirty="0"/>
              <a:t>P</a:t>
            </a:r>
            <a:r>
              <a:rPr lang="zh-CN" altLang="en-US" dirty="0"/>
              <a:t>帧中哪些宏块会是</a:t>
            </a:r>
            <a:r>
              <a:rPr lang="en-US" altLang="zh-CN" dirty="0"/>
              <a:t>Intra</a:t>
            </a:r>
            <a:r>
              <a:rPr lang="zh-CN" altLang="en-US" dirty="0"/>
              <a:t>宏块？</a:t>
            </a:r>
            <a:endParaRPr lang="en-US" altLang="zh-CN" dirty="0"/>
          </a:p>
          <a:p>
            <a:pPr lvl="1" eaLnBrk="1" hangingPunct="1">
              <a:lnSpc>
                <a:spcPts val="3000"/>
              </a:lnSpc>
              <a:defRPr/>
            </a:pPr>
            <a:r>
              <a:rPr lang="zh-CN" altLang="en-US" sz="1800" dirty="0">
                <a:solidFill>
                  <a:srgbClr val="3333FF"/>
                </a:solidFill>
              </a:rPr>
              <a:t>情况三：当前帧内容自身过于简单相似，空间相关性太强</a:t>
            </a: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lvl="1" eaLnBrk="1" hangingPunct="1">
              <a:lnSpc>
                <a:spcPts val="3000"/>
              </a:lnSpc>
              <a:defRPr/>
            </a:pPr>
            <a:endParaRPr lang="zh-CN" altLang="en-US" sz="1800" dirty="0">
              <a:solidFill>
                <a:srgbClr val="3333FF"/>
              </a:solidFill>
            </a:endParaRPr>
          </a:p>
          <a:p>
            <a:pPr lvl="1" eaLnBrk="1" hangingPunct="1">
              <a:lnSpc>
                <a:spcPts val="3000"/>
              </a:lnSpc>
              <a:defRPr/>
            </a:pPr>
            <a:endParaRPr lang="en-US" altLang="zh-CN" sz="1800" dirty="0"/>
          </a:p>
        </p:txBody>
      </p:sp>
      <p:pic>
        <p:nvPicPr>
          <p:cNvPr id="450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55875" y="2492375"/>
            <a:ext cx="4083050" cy="3343275"/>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2849265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idx="4294967295"/>
          </p:nvPr>
        </p:nvSpPr>
        <p:spPr/>
        <p:txBody>
          <a:bodyPr/>
          <a:lstStyle/>
          <a:p>
            <a:pPr eaLnBrk="1" hangingPunct="1"/>
            <a:r>
              <a:rPr lang="zh-CN" altLang="en-US"/>
              <a:t>视频宏块类型</a:t>
            </a:r>
          </a:p>
        </p:txBody>
      </p:sp>
      <p:sp>
        <p:nvSpPr>
          <p:cNvPr id="46083"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6084"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37894" name="Rectangle 1027"/>
          <p:cNvSpPr>
            <a:spLocks noChangeArrowheads="1"/>
          </p:cNvSpPr>
          <p:nvPr/>
        </p:nvSpPr>
        <p:spPr bwMode="auto">
          <a:xfrm>
            <a:off x="381000" y="1371600"/>
            <a:ext cx="7935913"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fontAlgn="t" hangingPunct="0">
              <a:spcBef>
                <a:spcPct val="30000"/>
              </a:spcBef>
              <a:buClr>
                <a:srgbClr val="FF9900"/>
              </a:buClr>
              <a:buFont typeface="Wingdings" pitchFamily="2" charset="2"/>
              <a:buChar char="n"/>
              <a:defRPr sz="2800" b="1">
                <a:solidFill>
                  <a:srgbClr val="0000FF"/>
                </a:solidFill>
                <a:latin typeface="Arial" charset="0"/>
                <a:ea typeface="黑体" pitchFamily="49" charset="-122"/>
              </a:defRPr>
            </a:lvl1pPr>
            <a:lvl2pPr marL="742950" indent="-285750" eaLnBrk="0" fontAlgn="t" hangingPunct="0">
              <a:spcBef>
                <a:spcPct val="30000"/>
              </a:spcBef>
              <a:buClr>
                <a:srgbClr val="FF9900"/>
              </a:buClr>
              <a:buFont typeface="Wingdings" pitchFamily="2" charset="2"/>
              <a:buChar char="l"/>
              <a:defRPr sz="2800">
                <a:solidFill>
                  <a:srgbClr val="0000FF"/>
                </a:solidFill>
                <a:latin typeface="Arial" charset="0"/>
                <a:ea typeface="黑体" pitchFamily="49"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defRPr/>
            </a:pPr>
            <a:r>
              <a:rPr lang="en-US" altLang="zh-CN" dirty="0"/>
              <a:t>P</a:t>
            </a:r>
            <a:r>
              <a:rPr lang="zh-CN" altLang="en-US" dirty="0"/>
              <a:t>帧中哪些宏块会是</a:t>
            </a:r>
            <a:r>
              <a:rPr lang="en-US" altLang="zh-CN" dirty="0"/>
              <a:t>Intra</a:t>
            </a:r>
            <a:r>
              <a:rPr lang="zh-CN" altLang="en-US" dirty="0"/>
              <a:t>宏块？</a:t>
            </a:r>
            <a:endParaRPr lang="en-US" altLang="zh-CN" dirty="0"/>
          </a:p>
          <a:p>
            <a:pPr lvl="1" eaLnBrk="1" hangingPunct="1">
              <a:lnSpc>
                <a:spcPts val="3000"/>
              </a:lnSpc>
              <a:defRPr/>
            </a:pPr>
            <a:r>
              <a:rPr lang="zh-CN" altLang="en-US" sz="1800" dirty="0">
                <a:solidFill>
                  <a:srgbClr val="3333FF"/>
                </a:solidFill>
              </a:rPr>
              <a:t>情况一：当前帧出现了前一帧未出现的新目标，新目标与前一帧没有</a:t>
            </a:r>
            <a:endParaRPr lang="en-US" altLang="zh-CN" sz="1800" dirty="0">
              <a:solidFill>
                <a:srgbClr val="3333FF"/>
              </a:solidFill>
            </a:endParaRPr>
          </a:p>
          <a:p>
            <a:pPr marL="457200" lvl="1" indent="0" eaLnBrk="1" hangingPunct="1">
              <a:lnSpc>
                <a:spcPts val="3000"/>
              </a:lnSpc>
              <a:buFont typeface="Wingdings" pitchFamily="2" charset="2"/>
              <a:buNone/>
              <a:defRPr/>
            </a:pPr>
            <a:r>
              <a:rPr lang="zh-CN" altLang="en-US" sz="1800" dirty="0">
                <a:solidFill>
                  <a:srgbClr val="3333FF"/>
                </a:solidFill>
              </a:rPr>
              <a:t>                   时间相关性</a:t>
            </a:r>
            <a:endParaRPr lang="en-US" altLang="zh-CN" sz="1800" dirty="0">
              <a:solidFill>
                <a:srgbClr val="3333FF"/>
              </a:solidFill>
            </a:endParaRPr>
          </a:p>
          <a:p>
            <a:pPr lvl="1" eaLnBrk="1" hangingPunct="1">
              <a:lnSpc>
                <a:spcPts val="3000"/>
              </a:lnSpc>
              <a:defRPr/>
            </a:pPr>
            <a:r>
              <a:rPr lang="zh-CN" altLang="en-US" sz="1800" dirty="0">
                <a:solidFill>
                  <a:srgbClr val="3333FF"/>
                </a:solidFill>
              </a:rPr>
              <a:t>情况二：目标连续，但当前帧中目标运动太过剧烈，目标与前一帧时</a:t>
            </a:r>
            <a:endParaRPr lang="en-US" altLang="zh-CN" sz="1800" dirty="0">
              <a:solidFill>
                <a:srgbClr val="3333FF"/>
              </a:solidFill>
            </a:endParaRPr>
          </a:p>
          <a:p>
            <a:pPr marL="457200" lvl="1" indent="0" eaLnBrk="1" hangingPunct="1">
              <a:lnSpc>
                <a:spcPts val="3000"/>
              </a:lnSpc>
              <a:buFont typeface="Wingdings" pitchFamily="2" charset="2"/>
              <a:buNone/>
              <a:defRPr/>
            </a:pPr>
            <a:r>
              <a:rPr lang="en-US" altLang="zh-CN" sz="1800" dirty="0">
                <a:solidFill>
                  <a:srgbClr val="3333FF"/>
                </a:solidFill>
              </a:rPr>
              <a:t>                   </a:t>
            </a:r>
            <a:r>
              <a:rPr lang="zh-CN" altLang="en-US" sz="1800" dirty="0">
                <a:solidFill>
                  <a:srgbClr val="3333FF"/>
                </a:solidFill>
              </a:rPr>
              <a:t>间相关性太弱</a:t>
            </a:r>
            <a:endParaRPr lang="en-US" altLang="zh-CN" sz="1800" dirty="0">
              <a:solidFill>
                <a:srgbClr val="3333FF"/>
              </a:solidFill>
            </a:endParaRPr>
          </a:p>
          <a:p>
            <a:pPr lvl="1" eaLnBrk="1" hangingPunct="1">
              <a:lnSpc>
                <a:spcPts val="3000"/>
              </a:lnSpc>
              <a:defRPr/>
            </a:pPr>
            <a:r>
              <a:rPr lang="zh-CN" altLang="en-US" sz="1800" dirty="0">
                <a:solidFill>
                  <a:srgbClr val="3333FF"/>
                </a:solidFill>
              </a:rPr>
              <a:t>情况三：当前帧内容自身过于简单相似，空间相关性太强</a:t>
            </a:r>
            <a:endParaRPr lang="en-US" altLang="zh-CN" sz="1800" dirty="0">
              <a:solidFill>
                <a:srgbClr val="3333FF"/>
              </a:solidFill>
            </a:endParaRPr>
          </a:p>
          <a:p>
            <a:pPr lvl="1" eaLnBrk="1" hangingPunct="1">
              <a:lnSpc>
                <a:spcPts val="3000"/>
              </a:lnSpc>
              <a:defRPr/>
            </a:pPr>
            <a:r>
              <a:rPr lang="zh-CN" altLang="en-US" sz="1800" b="1" dirty="0">
                <a:solidFill>
                  <a:srgbClr val="FF0000"/>
                </a:solidFill>
              </a:rPr>
              <a:t>总结：时间相关性（时间冗余）和空间相关性（空间冗余）的比较</a:t>
            </a:r>
            <a:endParaRPr lang="en-US" altLang="zh-CN" sz="1800" b="1" dirty="0">
              <a:solidFill>
                <a:srgbClr val="FF0000"/>
              </a:solidFill>
            </a:endParaRPr>
          </a:p>
          <a:p>
            <a:pPr marL="457200" lvl="1" indent="0" eaLnBrk="1" hangingPunct="1">
              <a:lnSpc>
                <a:spcPts val="3000"/>
              </a:lnSpc>
              <a:buFont typeface="Wingdings" pitchFamily="2" charset="2"/>
              <a:buNone/>
              <a:defRPr/>
            </a:pPr>
            <a:r>
              <a:rPr lang="zh-CN" altLang="en-US" sz="1800" dirty="0">
                <a:solidFill>
                  <a:srgbClr val="3333FF"/>
                </a:solidFill>
              </a:rPr>
              <a:t>               </a:t>
            </a:r>
            <a:r>
              <a:rPr lang="zh-CN" altLang="en-US" sz="1800" b="1" dirty="0">
                <a:solidFill>
                  <a:srgbClr val="FF0000"/>
                </a:solidFill>
              </a:rPr>
              <a:t>时间相关性越强，时间冗余越多，就应该</a:t>
            </a:r>
            <a:r>
              <a:rPr lang="en-US" altLang="zh-CN" sz="1800" b="1" dirty="0">
                <a:solidFill>
                  <a:srgbClr val="FF0000"/>
                </a:solidFill>
              </a:rPr>
              <a:t>Inter</a:t>
            </a:r>
            <a:r>
              <a:rPr lang="zh-CN" altLang="en-US" sz="1800" b="1" dirty="0">
                <a:solidFill>
                  <a:srgbClr val="FF0000"/>
                </a:solidFill>
              </a:rPr>
              <a:t>宏块类型</a:t>
            </a:r>
            <a:endParaRPr lang="en-US" altLang="zh-CN" sz="1800" b="1" dirty="0">
              <a:solidFill>
                <a:srgbClr val="FF0000"/>
              </a:solidFill>
            </a:endParaRPr>
          </a:p>
          <a:p>
            <a:pPr marL="457200" lvl="1" indent="0" eaLnBrk="1" hangingPunct="1">
              <a:lnSpc>
                <a:spcPts val="3000"/>
              </a:lnSpc>
              <a:buFont typeface="Wingdings" pitchFamily="2" charset="2"/>
              <a:buNone/>
              <a:defRPr/>
            </a:pPr>
            <a:r>
              <a:rPr lang="zh-CN" altLang="en-US" sz="1800" b="1" dirty="0">
                <a:solidFill>
                  <a:srgbClr val="FF0000"/>
                </a:solidFill>
              </a:rPr>
              <a:t>               空间相关性越强，空间冗余越多，就应该</a:t>
            </a:r>
            <a:r>
              <a:rPr lang="en-US" altLang="zh-CN" sz="1800" b="1" dirty="0">
                <a:solidFill>
                  <a:srgbClr val="FF0000"/>
                </a:solidFill>
              </a:rPr>
              <a:t>Intra</a:t>
            </a:r>
            <a:r>
              <a:rPr lang="zh-CN" altLang="en-US" sz="1800" b="1" dirty="0">
                <a:solidFill>
                  <a:srgbClr val="FF0000"/>
                </a:solidFill>
              </a:rPr>
              <a:t>宏块类型</a:t>
            </a:r>
          </a:p>
          <a:p>
            <a:pPr marL="457200" lvl="1" indent="0" eaLnBrk="1" hangingPunct="1">
              <a:lnSpc>
                <a:spcPts val="3000"/>
              </a:lnSpc>
              <a:buFont typeface="Wingdings" pitchFamily="2" charset="2"/>
              <a:buNone/>
              <a:defRPr/>
            </a:pP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marL="457200" lvl="1" indent="0" eaLnBrk="1" hangingPunct="1">
              <a:lnSpc>
                <a:spcPts val="3000"/>
              </a:lnSpc>
              <a:buFont typeface="Wingdings" pitchFamily="2" charset="2"/>
              <a:buNone/>
              <a:defRPr/>
            </a:pPr>
            <a:endParaRPr lang="en-US" altLang="zh-CN" sz="1800" dirty="0">
              <a:solidFill>
                <a:srgbClr val="3333FF"/>
              </a:solidFill>
            </a:endParaRPr>
          </a:p>
          <a:p>
            <a:pPr lvl="1" eaLnBrk="1" hangingPunct="1">
              <a:lnSpc>
                <a:spcPts val="3000"/>
              </a:lnSpc>
              <a:defRPr/>
            </a:pPr>
            <a:endParaRPr lang="zh-CN" altLang="en-US" sz="1800" dirty="0">
              <a:solidFill>
                <a:srgbClr val="3333FF"/>
              </a:solidFill>
            </a:endParaRPr>
          </a:p>
          <a:p>
            <a:pPr lvl="1" eaLnBrk="1" hangingPunct="1">
              <a:lnSpc>
                <a:spcPts val="3000"/>
              </a:lnSpc>
              <a:defRPr/>
            </a:pPr>
            <a:endParaRPr lang="en-US" altLang="zh-CN" sz="1800" dirty="0"/>
          </a:p>
        </p:txBody>
      </p:sp>
    </p:spTree>
    <p:extLst>
      <p:ext uri="{BB962C8B-B14F-4D97-AF65-F5344CB8AC3E}">
        <p14:creationId xmlns:p14="http://schemas.microsoft.com/office/powerpoint/2010/main" val="104278460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7894">
                                            <p:txEl>
                                              <p:pRg st="6" end="6"/>
                                            </p:txEl>
                                          </p:spTgt>
                                        </p:tgtEl>
                                        <p:attrNameLst>
                                          <p:attrName>style.visibility</p:attrName>
                                        </p:attrNameLst>
                                      </p:cBhvr>
                                      <p:to>
                                        <p:strVal val="visible"/>
                                      </p:to>
                                    </p:set>
                                    <p:animEffect transition="in" filter="wipe(down)">
                                      <p:cBhvr>
                                        <p:cTn id="7" dur="500"/>
                                        <p:tgtEl>
                                          <p:spTgt spid="37894">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7894">
                                            <p:txEl>
                                              <p:pRg st="7" end="7"/>
                                            </p:txEl>
                                          </p:spTgt>
                                        </p:tgtEl>
                                        <p:attrNameLst>
                                          <p:attrName>style.visibility</p:attrName>
                                        </p:attrNameLst>
                                      </p:cBhvr>
                                      <p:to>
                                        <p:strVal val="visible"/>
                                      </p:to>
                                    </p:set>
                                    <p:animEffect transition="in" filter="wipe(down)">
                                      <p:cBhvr>
                                        <p:cTn id="10" dur="500"/>
                                        <p:tgtEl>
                                          <p:spTgt spid="37894">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7894">
                                            <p:txEl>
                                              <p:pRg st="8" end="8"/>
                                            </p:txEl>
                                          </p:spTgt>
                                        </p:tgtEl>
                                        <p:attrNameLst>
                                          <p:attrName>style.visibility</p:attrName>
                                        </p:attrNameLst>
                                      </p:cBhvr>
                                      <p:to>
                                        <p:strVal val="visible"/>
                                      </p:to>
                                    </p:set>
                                    <p:animEffect transition="in" filter="wipe(down)">
                                      <p:cBhvr>
                                        <p:cTn id="13" dur="500"/>
                                        <p:tgtEl>
                                          <p:spTgt spid="378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ChangeArrowheads="1"/>
          </p:cNvSpPr>
          <p:nvPr>
            <p:ph type="title" idx="4294967295"/>
          </p:nvPr>
        </p:nvSpPr>
        <p:spPr/>
        <p:txBody>
          <a:bodyPr/>
          <a:lstStyle/>
          <a:p>
            <a:pPr eaLnBrk="1" hangingPunct="1"/>
            <a:r>
              <a:rPr lang="zh-CN" altLang="en-US"/>
              <a:t>思考题</a:t>
            </a:r>
          </a:p>
        </p:txBody>
      </p:sp>
      <p:sp>
        <p:nvSpPr>
          <p:cNvPr id="47107" name="Rectangle 1027"/>
          <p:cNvSpPr>
            <a:spLocks noGrp="1" noChangeArrowheads="1"/>
          </p:cNvSpPr>
          <p:nvPr>
            <p:ph type="body" idx="4294967295"/>
          </p:nvPr>
        </p:nvSpPr>
        <p:spPr>
          <a:xfrm>
            <a:off x="323850" y="1412875"/>
            <a:ext cx="8134350" cy="4530725"/>
          </a:xfrm>
        </p:spPr>
        <p:txBody>
          <a:bodyPr/>
          <a:lstStyle/>
          <a:p>
            <a:pPr eaLnBrk="1" hangingPunct="1"/>
            <a:r>
              <a:rPr lang="zh-CN" altLang="en-US"/>
              <a:t>噪声视频的帧类型和宏块类型有什么特点？</a:t>
            </a:r>
            <a:endParaRPr lang="zh-CN" altLang="en-US" sz="1800"/>
          </a:p>
          <a:p>
            <a:pPr eaLnBrk="1" hangingPunct="1"/>
            <a:endParaRPr lang="zh-CN" altLang="en-US"/>
          </a:p>
        </p:txBody>
      </p:sp>
      <p:sp>
        <p:nvSpPr>
          <p:cNvPr id="47108"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7109"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7110"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7111"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47112" name="Rectangle 1033"/>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pic>
        <p:nvPicPr>
          <p:cNvPr id="471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822450" y="4130675"/>
            <a:ext cx="5854700" cy="2062163"/>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4711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459163" y="1989138"/>
            <a:ext cx="2387600" cy="196215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42200800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1026"/>
          <p:cNvSpPr>
            <a:spLocks noGrp="1" noChangeArrowheads="1"/>
          </p:cNvSpPr>
          <p:nvPr>
            <p:ph type="title" idx="4294967295"/>
          </p:nvPr>
        </p:nvSpPr>
        <p:spPr/>
        <p:txBody>
          <a:bodyPr/>
          <a:lstStyle/>
          <a:p>
            <a:pPr eaLnBrk="1" hangingPunct="1">
              <a:defRPr/>
            </a:pPr>
            <a:r>
              <a:rPr lang="zh-CN" altLang="en-US" noProof="1">
                <a:effectLst>
                  <a:outerShdw blurRad="38100" dist="38100" dir="2700000">
                    <a:srgbClr val="C0C0C0"/>
                  </a:outerShdw>
                </a:effectLst>
              </a:rPr>
              <a:t>视频压缩的可行性</a:t>
            </a:r>
          </a:p>
        </p:txBody>
      </p:sp>
      <p:sp>
        <p:nvSpPr>
          <p:cNvPr id="48131" name="Rectangle 1027"/>
          <p:cNvSpPr>
            <a:spLocks noGrp="1" noChangeArrowheads="1"/>
          </p:cNvSpPr>
          <p:nvPr>
            <p:ph type="body" idx="4294967295"/>
          </p:nvPr>
        </p:nvSpPr>
        <p:spPr>
          <a:xfrm>
            <a:off x="468313" y="1628775"/>
            <a:ext cx="7878762" cy="4610100"/>
          </a:xfrm>
        </p:spPr>
        <p:txBody>
          <a:bodyPr/>
          <a:lstStyle/>
          <a:p>
            <a:pPr eaLnBrk="1" hangingPunct="1"/>
            <a:r>
              <a:rPr lang="zh-CN" altLang="en-US"/>
              <a:t>视频压缩的基本依据  </a:t>
            </a:r>
          </a:p>
          <a:p>
            <a:pPr lvl="1" eaLnBrk="1" hangingPunct="1"/>
            <a:r>
              <a:rPr lang="zh-CN" altLang="en-US" sz="1600"/>
              <a:t>时间冗余</a:t>
            </a:r>
            <a:r>
              <a:rPr lang="en-US" altLang="zh-CN" sz="1600"/>
              <a:t>/</a:t>
            </a:r>
            <a:r>
              <a:rPr lang="zh-CN" altLang="en-US" sz="1600"/>
              <a:t>空间冗余</a:t>
            </a:r>
          </a:p>
          <a:p>
            <a:pPr lvl="1" eaLnBrk="1" hangingPunct="1"/>
            <a:r>
              <a:rPr lang="zh-CN" altLang="en-US" sz="1600">
                <a:solidFill>
                  <a:srgbClr val="FF0000"/>
                </a:solidFill>
              </a:rPr>
              <a:t>频率冗余</a:t>
            </a:r>
          </a:p>
          <a:p>
            <a:pPr lvl="1" eaLnBrk="1" hangingPunct="1"/>
            <a:r>
              <a:rPr lang="zh-CN" altLang="en-US" sz="1600"/>
              <a:t>视觉冗余</a:t>
            </a:r>
          </a:p>
          <a:p>
            <a:pPr lvl="1" eaLnBrk="1" hangingPunct="1"/>
            <a:r>
              <a:rPr lang="zh-CN" altLang="en-US" sz="1600"/>
              <a:t>熵冗余</a:t>
            </a:r>
            <a:endParaRPr lang="en-US" altLang="zh-CN" sz="1600"/>
          </a:p>
          <a:p>
            <a:pPr lvl="1" eaLnBrk="1" hangingPunct="1"/>
            <a:endParaRPr lang="zh-CN" altLang="en-US" sz="1600">
              <a:solidFill>
                <a:srgbClr val="FF0000"/>
              </a:solidFill>
            </a:endParaRPr>
          </a:p>
          <a:p>
            <a:pPr lvl="1" eaLnBrk="1" hangingPunct="1">
              <a:buFont typeface="Wingdings" pitchFamily="2" charset="2"/>
              <a:buNone/>
            </a:pPr>
            <a:endParaRPr lang="zh-CN" altLang="en-US" sz="1600"/>
          </a:p>
          <a:p>
            <a:pPr eaLnBrk="1" hangingPunct="1"/>
            <a:r>
              <a:rPr lang="zh-CN" altLang="en-US"/>
              <a:t>视频压缩的基本方法  </a:t>
            </a:r>
          </a:p>
          <a:p>
            <a:pPr lvl="1" eaLnBrk="1" hangingPunct="1"/>
            <a:r>
              <a:rPr lang="zh-CN" altLang="en-US" sz="1600"/>
              <a:t>帧间预测编码</a:t>
            </a:r>
            <a:r>
              <a:rPr lang="en-US" altLang="zh-CN" sz="1600"/>
              <a:t>/</a:t>
            </a:r>
            <a:r>
              <a:rPr lang="zh-CN" altLang="en-US" sz="1600"/>
              <a:t>帧内预测编码</a:t>
            </a:r>
          </a:p>
          <a:p>
            <a:pPr lvl="1" eaLnBrk="1" hangingPunct="1"/>
            <a:r>
              <a:rPr lang="zh-CN" altLang="en-US" sz="1600">
                <a:solidFill>
                  <a:srgbClr val="FF0000"/>
                </a:solidFill>
              </a:rPr>
              <a:t>变换编码</a:t>
            </a:r>
            <a:r>
              <a:rPr lang="zh-CN" altLang="en-US" sz="1600"/>
              <a:t> </a:t>
            </a:r>
          </a:p>
          <a:p>
            <a:pPr lvl="1" eaLnBrk="1" hangingPunct="1"/>
            <a:r>
              <a:rPr lang="zh-CN" altLang="en-US" sz="1600"/>
              <a:t>量化编码</a:t>
            </a:r>
          </a:p>
          <a:p>
            <a:pPr lvl="1" eaLnBrk="1" hangingPunct="1"/>
            <a:r>
              <a:rPr lang="zh-CN" altLang="en-US" sz="1600"/>
              <a:t>熵编码</a:t>
            </a:r>
            <a:endParaRPr lang="en-US" altLang="zh-CN" sz="1600"/>
          </a:p>
        </p:txBody>
      </p:sp>
      <p:sp>
        <p:nvSpPr>
          <p:cNvPr id="48132"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48133"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48134"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48135"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48136" name="Rectangle 1033"/>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Tree>
    <p:extLst>
      <p:ext uri="{BB962C8B-B14F-4D97-AF65-F5344CB8AC3E}">
        <p14:creationId xmlns:p14="http://schemas.microsoft.com/office/powerpoint/2010/main" val="2335798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变换编码</a:t>
            </a:r>
          </a:p>
        </p:txBody>
      </p:sp>
      <p:sp>
        <p:nvSpPr>
          <p:cNvPr id="49155" name="Rectangle 3"/>
          <p:cNvSpPr>
            <a:spLocks noGrp="1" noChangeArrowheads="1"/>
          </p:cNvSpPr>
          <p:nvPr>
            <p:ph type="body" idx="4294967295"/>
          </p:nvPr>
        </p:nvSpPr>
        <p:spPr>
          <a:xfrm>
            <a:off x="381000" y="1371600"/>
            <a:ext cx="7696200" cy="1371600"/>
          </a:xfrm>
        </p:spPr>
        <p:txBody>
          <a:bodyPr/>
          <a:lstStyle/>
          <a:p>
            <a:pPr eaLnBrk="1" hangingPunct="1"/>
            <a:r>
              <a:rPr lang="zh-CN" altLang="en-US"/>
              <a:t>频率冗余</a:t>
            </a:r>
          </a:p>
          <a:p>
            <a:pPr lvl="1" eaLnBrk="1" hangingPunct="1"/>
            <a:r>
              <a:rPr lang="zh-CN" altLang="en-US" sz="1400"/>
              <a:t>空间域：能量倾向于均匀地分布 </a:t>
            </a:r>
          </a:p>
          <a:p>
            <a:pPr lvl="1" eaLnBrk="1" hangingPunct="1"/>
            <a:r>
              <a:rPr lang="zh-CN" altLang="en-US" sz="1400"/>
              <a:t>频率域：能量集中到少数几个“重要”的数据上 </a:t>
            </a:r>
          </a:p>
          <a:p>
            <a:pPr lvl="1" eaLnBrk="1" hangingPunct="1">
              <a:buFont typeface="Wingdings" pitchFamily="2" charset="2"/>
              <a:buNone/>
            </a:pPr>
            <a:endParaRPr lang="en-US" altLang="zh-CN" sz="1400"/>
          </a:p>
        </p:txBody>
      </p:sp>
      <p:sp>
        <p:nvSpPr>
          <p:cNvPr id="49156" name="Rectangle 4"/>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49157" name="Rectangle 5"/>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49158" name="Rectangle 6"/>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49159" name="Rectangle 7"/>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49160" name="Rectangle 8"/>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pic>
        <p:nvPicPr>
          <p:cNvPr id="4916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243998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244792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971800"/>
            <a:ext cx="2590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785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a:t>时间冗余</a:t>
            </a:r>
          </a:p>
        </p:txBody>
      </p:sp>
      <p:sp>
        <p:nvSpPr>
          <p:cNvPr id="16387" name="Rectangle 4"/>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6388" name="Rectangle 5"/>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6389" name="Rectangle 6"/>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6390" name="Rectangle 7"/>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6391" name="Rectangle 8"/>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grpSp>
        <p:nvGrpSpPr>
          <p:cNvPr id="16398" name="Group 14"/>
          <p:cNvGrpSpPr>
            <a:grpSpLocks/>
          </p:cNvGrpSpPr>
          <p:nvPr/>
        </p:nvGrpSpPr>
        <p:grpSpPr bwMode="auto">
          <a:xfrm>
            <a:off x="1931988" y="5867400"/>
            <a:ext cx="5183187" cy="369888"/>
            <a:chOff x="1217" y="3832"/>
            <a:chExt cx="3265" cy="233"/>
          </a:xfrm>
        </p:grpSpPr>
        <p:sp>
          <p:nvSpPr>
            <p:cNvPr id="16396" name="矩形 1"/>
            <p:cNvSpPr>
              <a:spLocks noChangeArrowheads="1"/>
            </p:cNvSpPr>
            <p:nvPr/>
          </p:nvSpPr>
          <p:spPr bwMode="auto">
            <a:xfrm>
              <a:off x="1217" y="3832"/>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800">
                  <a:solidFill>
                    <a:srgbClr val="0000FF"/>
                  </a:solidFill>
                </a:rPr>
                <a:t>前一帧图像</a:t>
              </a:r>
            </a:p>
          </p:txBody>
        </p:sp>
        <p:sp>
          <p:nvSpPr>
            <p:cNvPr id="16397" name="矩形 17"/>
            <p:cNvSpPr>
              <a:spLocks noChangeArrowheads="1"/>
            </p:cNvSpPr>
            <p:nvPr/>
          </p:nvSpPr>
          <p:spPr bwMode="auto">
            <a:xfrm>
              <a:off x="3638" y="3832"/>
              <a:ext cx="8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800">
                  <a:solidFill>
                    <a:srgbClr val="0000FF"/>
                  </a:solidFill>
                </a:rPr>
                <a:t>后一帧图像</a:t>
              </a:r>
            </a:p>
          </p:txBody>
        </p:sp>
      </p:grpSp>
      <p:graphicFrame>
        <p:nvGraphicFramePr>
          <p:cNvPr id="16393" name="对象 2"/>
          <p:cNvGraphicFramePr>
            <a:graphicFrameLocks noChangeAspect="1"/>
          </p:cNvGraphicFramePr>
          <p:nvPr/>
        </p:nvGraphicFramePr>
        <p:xfrm>
          <a:off x="585788" y="2781300"/>
          <a:ext cx="4032250" cy="2951163"/>
        </p:xfrm>
        <a:graphic>
          <a:graphicData uri="http://schemas.openxmlformats.org/presentationml/2006/ole">
            <mc:AlternateContent xmlns:mc="http://schemas.openxmlformats.org/markup-compatibility/2006">
              <mc:Choice xmlns:v="urn:schemas-microsoft-com:vml" Requires="v">
                <p:oleObj spid="_x0000_s1034" name="位图图像" r:id="rId4" imgW="4296375" imgH="3505689" progId="PBrush">
                  <p:embed/>
                </p:oleObj>
              </mc:Choice>
              <mc:Fallback>
                <p:oleObj name="位图图像" r:id="rId4" imgW="4296375" imgH="3505689"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8" y="2781300"/>
                        <a:ext cx="40322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4" name="对象 3"/>
          <p:cNvGraphicFramePr>
            <a:graphicFrameLocks noChangeAspect="1"/>
          </p:cNvGraphicFramePr>
          <p:nvPr/>
        </p:nvGraphicFramePr>
        <p:xfrm>
          <a:off x="4643438" y="2781300"/>
          <a:ext cx="3979862" cy="2951163"/>
        </p:xfrm>
        <a:graphic>
          <a:graphicData uri="http://schemas.openxmlformats.org/presentationml/2006/ole">
            <mc:AlternateContent xmlns:mc="http://schemas.openxmlformats.org/markup-compatibility/2006">
              <mc:Choice xmlns:v="urn:schemas-microsoft-com:vml" Requires="v">
                <p:oleObj spid="_x0000_s1035" name="位图图像" r:id="rId6" imgW="4258269" imgH="3486637" progId="PBrush">
                  <p:embed/>
                </p:oleObj>
              </mc:Choice>
              <mc:Fallback>
                <p:oleObj name="位图图像" r:id="rId6" imgW="4258269" imgH="3486637"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781300"/>
                        <a:ext cx="3979862"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7" name="Rectangle 3"/>
          <p:cNvSpPr>
            <a:spLocks noGrp="1" noChangeArrowheads="1"/>
          </p:cNvSpPr>
          <p:nvPr>
            <p:ph idx="1"/>
          </p:nvPr>
        </p:nvSpPr>
        <p:spPr>
          <a:xfrm>
            <a:off x="633413" y="1412875"/>
            <a:ext cx="8496300" cy="1079500"/>
          </a:xfrm>
        </p:spPr>
        <p:txBody>
          <a:bodyPr/>
          <a:lstStyle/>
          <a:p>
            <a:pPr eaLnBrk="1" hangingPunct="1"/>
            <a:r>
              <a:rPr lang="zh-CN" altLang="en-US"/>
              <a:t>什么是时间冗余？</a:t>
            </a:r>
          </a:p>
          <a:p>
            <a:pPr lvl="1" eaLnBrk="1" hangingPunct="1"/>
            <a:r>
              <a:rPr lang="zh-CN" altLang="en-US" sz="1800"/>
              <a:t>时间上视频信息的相似性、相关性称为时间冗余</a:t>
            </a:r>
          </a:p>
          <a:p>
            <a:pPr lvl="1" eaLnBrk="1" hangingPunct="1">
              <a:buFont typeface="Wingdings" pitchFamily="2" charset="2"/>
              <a:buNone/>
            </a:pPr>
            <a:endParaRPr lang="en-US" altLang="zh-CN" sz="1800"/>
          </a:p>
        </p:txBody>
      </p:sp>
    </p:spTree>
    <p:extLst>
      <p:ext uri="{BB962C8B-B14F-4D97-AF65-F5344CB8AC3E}">
        <p14:creationId xmlns:p14="http://schemas.microsoft.com/office/powerpoint/2010/main" val="336540277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398"/>
                                        </p:tgtEl>
                                        <p:attrNameLst>
                                          <p:attrName>style.visibility</p:attrName>
                                        </p:attrNameLst>
                                      </p:cBhvr>
                                      <p:to>
                                        <p:strVal val="visible"/>
                                      </p:to>
                                    </p:set>
                                    <p:animEffect transition="in" filter="wipe(down)">
                                      <p:cBhvr>
                                        <p:cTn id="7" dur="1000"/>
                                        <p:tgtEl>
                                          <p:spTgt spid="16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7">
                                            <p:txEl>
                                              <p:pRg st="1" end="1"/>
                                            </p:txEl>
                                          </p:spTgt>
                                        </p:tgtEl>
                                        <p:attrNameLst>
                                          <p:attrName>style.visibility</p:attrName>
                                        </p:attrNameLst>
                                      </p:cBhvr>
                                      <p:to>
                                        <p:strVal val="visible"/>
                                      </p:to>
                                    </p:set>
                                    <p:animEffect transition="in" filter="wipe(left)">
                                      <p:cBhvr>
                                        <p:cTn id="12" dur="500"/>
                                        <p:tgtEl>
                                          <p:spTgt spid="19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3419475" y="549275"/>
            <a:ext cx="2735263" cy="64135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3600" b="1" dirty="0">
                <a:solidFill>
                  <a:srgbClr val="04447F"/>
                </a:solidFill>
              </a:rPr>
              <a:t>傅立叶变换</a:t>
            </a:r>
          </a:p>
        </p:txBody>
      </p:sp>
      <p:sp>
        <p:nvSpPr>
          <p:cNvPr id="50179" name="Rectangle 3"/>
          <p:cNvSpPr>
            <a:spLocks noChangeArrowheads="1"/>
          </p:cNvSpPr>
          <p:nvPr/>
        </p:nvSpPr>
        <p:spPr bwMode="auto">
          <a:xfrm>
            <a:off x="1552575" y="1993900"/>
            <a:ext cx="634365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a:solidFill>
                  <a:schemeClr val="tx1"/>
                </a:solidFill>
                <a:latin typeface="Times New Roman" pitchFamily="18" charset="0"/>
                <a:ea typeface="宋体" pitchFamily="2" charset="-122"/>
              </a:rPr>
              <a:t>	法国数学家傅立叶提出，任何周期函数都可以表示为不同频率的正弦或余弦的和的形式。</a:t>
            </a:r>
          </a:p>
          <a:p>
            <a:pPr>
              <a:spcBef>
                <a:spcPct val="0"/>
              </a:spcBef>
              <a:buClrTx/>
              <a:buSzTx/>
              <a:buFontTx/>
              <a:buNone/>
            </a:pPr>
            <a:r>
              <a:rPr lang="zh-CN" altLang="en-US">
                <a:solidFill>
                  <a:schemeClr val="tx1"/>
                </a:solidFill>
                <a:latin typeface="Times New Roman" pitchFamily="18" charset="0"/>
                <a:ea typeface="宋体" pitchFamily="2" charset="-122"/>
              </a:rPr>
              <a:t>	→傅氏级数；对于非周期函数，则用正弦和余弦及加权函数的积分来表示。</a:t>
            </a:r>
          </a:p>
          <a:p>
            <a:pPr>
              <a:spcBef>
                <a:spcPct val="0"/>
              </a:spcBef>
              <a:buClrTx/>
              <a:buSzTx/>
              <a:buFontTx/>
              <a:buNone/>
            </a:pPr>
            <a:r>
              <a:rPr lang="zh-CN" altLang="en-US">
                <a:solidFill>
                  <a:schemeClr val="tx1"/>
                </a:solidFill>
                <a:latin typeface="Times New Roman" pitchFamily="18" charset="0"/>
                <a:ea typeface="宋体" pitchFamily="2" charset="-122"/>
              </a:rPr>
              <a:t>	→傅氏变换：应用极为广泛，尤其是数字计算和快速算法的发明，在信号处理领域产生了具大变革。 </a:t>
            </a:r>
          </a:p>
        </p:txBody>
      </p:sp>
    </p:spTree>
    <p:extLst>
      <p:ext uri="{BB962C8B-B14F-4D97-AF65-F5344CB8AC3E}">
        <p14:creationId xmlns:p14="http://schemas.microsoft.com/office/powerpoint/2010/main" val="563910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1162050" y="1577975"/>
            <a:ext cx="70961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000">
                <a:solidFill>
                  <a:srgbClr val="FF0000"/>
                </a:solidFill>
                <a:latin typeface="Times New Roman" pitchFamily="18" charset="0"/>
                <a:ea typeface="宋体" pitchFamily="2" charset="-122"/>
              </a:rPr>
              <a:t>一维傅立叶变换及其反变换</a:t>
            </a:r>
          </a:p>
          <a:p>
            <a:pPr>
              <a:spcBef>
                <a:spcPct val="0"/>
              </a:spcBef>
              <a:buClrTx/>
              <a:buSzTx/>
              <a:buFontTx/>
              <a:buNone/>
            </a:pPr>
            <a:endParaRPr lang="zh-CN" altLang="en-US" sz="2000">
              <a:solidFill>
                <a:srgbClr val="FF0000"/>
              </a:solidFill>
              <a:latin typeface="Times New Roman" pitchFamily="18" charset="0"/>
              <a:ea typeface="宋体" pitchFamily="2" charset="-122"/>
            </a:endParaRPr>
          </a:p>
          <a:p>
            <a:pPr>
              <a:spcBef>
                <a:spcPct val="0"/>
              </a:spcBef>
              <a:buClrTx/>
              <a:buSzTx/>
              <a:buFontTx/>
              <a:buNone/>
            </a:pPr>
            <a:endParaRPr lang="zh-CN" altLang="en-US" sz="2000">
              <a:solidFill>
                <a:srgbClr val="FF0000"/>
              </a:solidFill>
              <a:latin typeface="Times New Roman" pitchFamily="18" charset="0"/>
              <a:ea typeface="宋体" pitchFamily="2" charset="-122"/>
            </a:endParaRPr>
          </a:p>
          <a:p>
            <a:pPr>
              <a:spcBef>
                <a:spcPct val="0"/>
              </a:spcBef>
              <a:buClrTx/>
              <a:buSzTx/>
              <a:buFontTx/>
              <a:buNone/>
            </a:pPr>
            <a:endParaRPr lang="zh-CN" altLang="en-US" sz="2000">
              <a:solidFill>
                <a:srgbClr val="FF0000"/>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离形形式：</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频域→不同的频域成份，可以表示成极坐标形式：</a:t>
            </a:r>
          </a:p>
        </p:txBody>
      </p:sp>
      <p:sp>
        <p:nvSpPr>
          <p:cNvPr id="51203" name="Rectangle 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1204" name="Object 4"/>
          <p:cNvGraphicFramePr>
            <a:graphicFrameLocks/>
          </p:cNvGraphicFramePr>
          <p:nvPr/>
        </p:nvGraphicFramePr>
        <p:xfrm>
          <a:off x="1308100" y="1990725"/>
          <a:ext cx="2328863" cy="742950"/>
        </p:xfrm>
        <a:graphic>
          <a:graphicData uri="http://schemas.openxmlformats.org/presentationml/2006/ole">
            <mc:AlternateContent xmlns:mc="http://schemas.openxmlformats.org/markup-compatibility/2006">
              <mc:Choice xmlns:v="urn:schemas-microsoft-com:vml" Requires="v">
                <p:oleObj spid="_x0000_s9234" r:id="rId3" imgW="1524000" imgH="482600" progId="Equation.DSMT4">
                  <p:embed/>
                </p:oleObj>
              </mc:Choice>
              <mc:Fallback>
                <p:oleObj r:id="rId3" imgW="1524000" imgH="4826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1990725"/>
                        <a:ext cx="23288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05" name="Rectangle 7"/>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1206" name="Object 6"/>
          <p:cNvGraphicFramePr>
            <a:graphicFrameLocks/>
          </p:cNvGraphicFramePr>
          <p:nvPr/>
        </p:nvGraphicFramePr>
        <p:xfrm>
          <a:off x="4221163" y="1976438"/>
          <a:ext cx="3590925" cy="741362"/>
        </p:xfrm>
        <a:graphic>
          <a:graphicData uri="http://schemas.openxmlformats.org/presentationml/2006/ole">
            <mc:AlternateContent xmlns:mc="http://schemas.openxmlformats.org/markup-compatibility/2006">
              <mc:Choice xmlns:v="urn:schemas-microsoft-com:vml" Requires="v">
                <p:oleObj spid="_x0000_s9235" r:id="rId5" imgW="2349500" imgH="482600" progId="Equation.DSMT4">
                  <p:embed/>
                </p:oleObj>
              </mc:Choice>
              <mc:Fallback>
                <p:oleObj r:id="rId5" imgW="2349500" imgH="48260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163" y="1976438"/>
                        <a:ext cx="359092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07" name="Rectangle 9"/>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1208" name="Object 8"/>
          <p:cNvGraphicFramePr>
            <a:graphicFrameLocks/>
          </p:cNvGraphicFramePr>
          <p:nvPr/>
        </p:nvGraphicFramePr>
        <p:xfrm>
          <a:off x="1612900" y="3063875"/>
          <a:ext cx="4686300" cy="1277938"/>
        </p:xfrm>
        <a:graphic>
          <a:graphicData uri="http://schemas.openxmlformats.org/presentationml/2006/ole">
            <mc:AlternateContent xmlns:mc="http://schemas.openxmlformats.org/markup-compatibility/2006">
              <mc:Choice xmlns:v="urn:schemas-microsoft-com:vml" Requires="v">
                <p:oleObj spid="_x0000_s9236" r:id="rId7" imgW="3251200" imgH="889000" progId="Equation.3">
                  <p:embed/>
                </p:oleObj>
              </mc:Choice>
              <mc:Fallback>
                <p:oleObj r:id="rId7" imgW="3251200" imgH="8890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2900" y="3063875"/>
                        <a:ext cx="46863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09" name="Rectangle 11"/>
          <p:cNvSpPr>
            <a:spLocks noChangeArrowheads="1"/>
          </p:cNvSpPr>
          <p:nvPr/>
        </p:nvSpPr>
        <p:spPr bwMode="auto">
          <a:xfrm>
            <a:off x="376238" y="3621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1210" name="Object 10"/>
          <p:cNvGraphicFramePr>
            <a:graphicFrameLocks/>
          </p:cNvGraphicFramePr>
          <p:nvPr/>
        </p:nvGraphicFramePr>
        <p:xfrm>
          <a:off x="2444750" y="4751388"/>
          <a:ext cx="2301875" cy="1571625"/>
        </p:xfrm>
        <a:graphic>
          <a:graphicData uri="http://schemas.openxmlformats.org/presentationml/2006/ole">
            <mc:AlternateContent xmlns:mc="http://schemas.openxmlformats.org/markup-compatibility/2006">
              <mc:Choice xmlns:v="urn:schemas-microsoft-com:vml" Requires="v">
                <p:oleObj spid="_x0000_s9237" r:id="rId9" imgW="1562100" imgH="1066800" progId="Equation.DSMT4">
                  <p:embed/>
                </p:oleObj>
              </mc:Choice>
              <mc:Fallback>
                <p:oleObj r:id="rId9" imgW="1562100" imgH="1066800" progId="Equation.DSMT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4750" y="4751388"/>
                        <a:ext cx="23018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11" name="Text Box 2"/>
          <p:cNvSpPr txBox="1">
            <a:spLocks noChangeArrowheads="1"/>
          </p:cNvSpPr>
          <p:nvPr/>
        </p:nvSpPr>
        <p:spPr bwMode="auto">
          <a:xfrm>
            <a:off x="3419475" y="549275"/>
            <a:ext cx="2735263" cy="64135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3600" b="1" dirty="0">
                <a:solidFill>
                  <a:srgbClr val="04447F"/>
                </a:solidFill>
              </a:rPr>
              <a:t>傅立叶变换</a:t>
            </a:r>
          </a:p>
        </p:txBody>
      </p:sp>
    </p:spTree>
    <p:extLst>
      <p:ext uri="{BB962C8B-B14F-4D97-AF65-F5344CB8AC3E}">
        <p14:creationId xmlns:p14="http://schemas.microsoft.com/office/powerpoint/2010/main" val="153783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958850" y="1843088"/>
            <a:ext cx="247015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000">
                <a:solidFill>
                  <a:srgbClr val="FF0000"/>
                </a:solidFill>
                <a:latin typeface="Times New Roman" pitchFamily="18" charset="0"/>
                <a:ea typeface="宋体" pitchFamily="2" charset="-122"/>
              </a:rPr>
              <a:t>一维傅立叶变换及其反变换</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功率谱</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         </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 “谱密度”</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信号频谱分析示意图如右图所示：</a:t>
            </a:r>
          </a:p>
        </p:txBody>
      </p:sp>
      <p:sp>
        <p:nvSpPr>
          <p:cNvPr id="52227" name="Rectangle 4"/>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2228" name="Rectangle 6"/>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2229" name="Rectangle 8"/>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2230" name="Rectangle 10"/>
          <p:cNvSpPr>
            <a:spLocks noChangeArrowheads="1"/>
          </p:cNvSpPr>
          <p:nvPr/>
        </p:nvSpPr>
        <p:spPr bwMode="auto">
          <a:xfrm>
            <a:off x="376238" y="3621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pic>
        <p:nvPicPr>
          <p:cNvPr id="5223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666875"/>
            <a:ext cx="4386263"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14"/>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2233" name="Object 13"/>
          <p:cNvGraphicFramePr>
            <a:graphicFrameLocks/>
          </p:cNvGraphicFramePr>
          <p:nvPr/>
        </p:nvGraphicFramePr>
        <p:xfrm>
          <a:off x="1073150" y="3203575"/>
          <a:ext cx="1868488" cy="733425"/>
        </p:xfrm>
        <a:graphic>
          <a:graphicData uri="http://schemas.openxmlformats.org/presentationml/2006/ole">
            <mc:AlternateContent xmlns:mc="http://schemas.openxmlformats.org/markup-compatibility/2006">
              <mc:Choice xmlns:v="urn:schemas-microsoft-com:vml" Requires="v">
                <p:oleObj spid="_x0000_s10246" r:id="rId4" imgW="1282700" imgH="508000" progId="Equation.DSMT4">
                  <p:embed/>
                </p:oleObj>
              </mc:Choice>
              <mc:Fallback>
                <p:oleObj r:id="rId4" imgW="1282700" imgH="508000"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50" y="3203575"/>
                        <a:ext cx="186848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4" name="Rectangle 1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2235" name="Text Box 2"/>
          <p:cNvSpPr txBox="1">
            <a:spLocks noChangeArrowheads="1"/>
          </p:cNvSpPr>
          <p:nvPr/>
        </p:nvSpPr>
        <p:spPr bwMode="auto">
          <a:xfrm>
            <a:off x="3419475" y="549275"/>
            <a:ext cx="2735263" cy="64135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3600" b="1" dirty="0">
                <a:solidFill>
                  <a:srgbClr val="04447F"/>
                </a:solidFill>
              </a:rPr>
              <a:t>傅立叶变换</a:t>
            </a:r>
          </a:p>
        </p:txBody>
      </p:sp>
    </p:spTree>
    <p:extLst>
      <p:ext uri="{BB962C8B-B14F-4D97-AF65-F5344CB8AC3E}">
        <p14:creationId xmlns:p14="http://schemas.microsoft.com/office/powerpoint/2010/main" val="2559479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581025" y="1500188"/>
            <a:ext cx="39751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000">
                <a:solidFill>
                  <a:srgbClr val="FF0000"/>
                </a:solidFill>
                <a:latin typeface="宋体" pitchFamily="2" charset="-122"/>
                <a:ea typeface="宋体" pitchFamily="2" charset="-122"/>
              </a:rPr>
              <a:t>二维</a:t>
            </a:r>
            <a:r>
              <a:rPr lang="en-US" altLang="zh-CN" sz="2000">
                <a:solidFill>
                  <a:srgbClr val="FF0000"/>
                </a:solidFill>
                <a:latin typeface="宋体" pitchFamily="2" charset="-122"/>
                <a:ea typeface="宋体" pitchFamily="2" charset="-122"/>
              </a:rPr>
              <a:t>DFT</a:t>
            </a:r>
            <a:r>
              <a:rPr lang="zh-CN" altLang="en-US" sz="2000">
                <a:solidFill>
                  <a:srgbClr val="FF0000"/>
                </a:solidFill>
                <a:latin typeface="宋体" pitchFamily="2" charset="-122"/>
                <a:ea typeface="宋体" pitchFamily="2" charset="-122"/>
              </a:rPr>
              <a:t>及其反变换</a:t>
            </a:r>
            <a:r>
              <a:rPr lang="zh-CN" altLang="en-US" sz="2000">
                <a:solidFill>
                  <a:schemeClr val="tx1"/>
                </a:solidFill>
                <a:latin typeface="宋体" pitchFamily="2" charset="-122"/>
                <a:ea typeface="宋体" pitchFamily="2" charset="-122"/>
              </a:rPr>
              <a:t> </a:t>
            </a:r>
            <a:endParaRPr lang="zh-CN" altLang="en-US" sz="2000">
              <a:solidFill>
                <a:srgbClr val="FF0000"/>
              </a:solidFill>
              <a:latin typeface="宋体" pitchFamily="2" charset="-122"/>
              <a:ea typeface="宋体" pitchFamily="2" charset="-122"/>
            </a:endParaRPr>
          </a:p>
          <a:p>
            <a:pPr>
              <a:spcBef>
                <a:spcPct val="0"/>
              </a:spcBef>
              <a:buClrTx/>
              <a:buSzTx/>
              <a:buFontTx/>
              <a:buNone/>
            </a:pPr>
            <a:r>
              <a:rPr lang="zh-CN" altLang="en-US" sz="2000">
                <a:solidFill>
                  <a:schemeClr val="tx1"/>
                </a:solidFill>
                <a:latin typeface="宋体" pitchFamily="2" charset="-122"/>
                <a:ea typeface="宋体" pitchFamily="2" charset="-122"/>
              </a:rPr>
              <a:t>一个图像关于的函数的离散</a:t>
            </a: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同理：</a:t>
            </a:r>
            <a:endParaRPr lang="zh-CN" altLang="en-US" sz="2000">
              <a:solidFill>
                <a:schemeClr val="tx1"/>
              </a:solidFill>
              <a:latin typeface="宋体" pitchFamily="2" charset="-122"/>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谱：</a:t>
            </a:r>
            <a:r>
              <a:rPr lang="zh-CN" altLang="en-US">
                <a:solidFill>
                  <a:schemeClr val="tx1"/>
                </a:solidFill>
                <a:latin typeface="Times New Roman" pitchFamily="18" charset="0"/>
                <a:ea typeface="宋体" pitchFamily="2" charset="-122"/>
              </a:rPr>
              <a:t> </a:t>
            </a:r>
            <a:endParaRPr lang="zh-CN" altLang="en-US" sz="2000">
              <a:solidFill>
                <a:schemeClr val="tx1"/>
              </a:solidFill>
              <a:latin typeface="宋体" pitchFamily="2" charset="-122"/>
              <a:ea typeface="宋体" pitchFamily="2" charset="-122"/>
            </a:endParaRPr>
          </a:p>
          <a:p>
            <a:pPr>
              <a:spcBef>
                <a:spcPct val="0"/>
              </a:spcBef>
              <a:buClrTx/>
              <a:buSzTx/>
              <a:buFontTx/>
              <a:buNone/>
            </a:pPr>
            <a:endParaRPr lang="zh-CN" altLang="en-US" sz="2000">
              <a:solidFill>
                <a:schemeClr val="tx1"/>
              </a:solidFill>
              <a:latin typeface="宋体" pitchFamily="2" charset="-122"/>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同角：</a:t>
            </a:r>
          </a:p>
        </p:txBody>
      </p:sp>
      <p:sp>
        <p:nvSpPr>
          <p:cNvPr id="53251" name="Rectangle 4"/>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2" name="Rectangle 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3" name="Rectangle 6"/>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4" name="Rectangle 7"/>
          <p:cNvSpPr>
            <a:spLocks noChangeArrowheads="1"/>
          </p:cNvSpPr>
          <p:nvPr/>
        </p:nvSpPr>
        <p:spPr bwMode="auto">
          <a:xfrm>
            <a:off x="376238" y="3621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5" name="Rectangle 9"/>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6"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57" name="Rectangle 13"/>
          <p:cNvSpPr>
            <a:spLocks noChangeArrowheads="1"/>
          </p:cNvSpPr>
          <p:nvPr/>
        </p:nvSpPr>
        <p:spPr bwMode="auto">
          <a:xfrm>
            <a:off x="0" y="299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58" name="Object 12"/>
          <p:cNvGraphicFramePr>
            <a:graphicFrameLocks/>
          </p:cNvGraphicFramePr>
          <p:nvPr/>
        </p:nvGraphicFramePr>
        <p:xfrm>
          <a:off x="649288" y="2182813"/>
          <a:ext cx="3941762" cy="2743200"/>
        </p:xfrm>
        <a:graphic>
          <a:graphicData uri="http://schemas.openxmlformats.org/presentationml/2006/ole">
            <mc:AlternateContent xmlns:mc="http://schemas.openxmlformats.org/markup-compatibility/2006">
              <mc:Choice xmlns:v="urn:schemas-microsoft-com:vml" Requires="v">
                <p:oleObj spid="_x0000_s11294" r:id="rId3" imgW="2590800" imgH="1803400" progId="Equation.DSMT4">
                  <p:embed/>
                </p:oleObj>
              </mc:Choice>
              <mc:Fallback>
                <p:oleObj r:id="rId3" imgW="2590800" imgH="18034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2182813"/>
                        <a:ext cx="39417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9" name="Rectangle 15"/>
          <p:cNvSpPr>
            <a:spLocks noChangeArrowheads="1"/>
          </p:cNvSpPr>
          <p:nvPr/>
        </p:nvSpPr>
        <p:spPr bwMode="auto">
          <a:xfrm>
            <a:off x="3455988" y="2905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3260" name="Rectangle 17"/>
          <p:cNvSpPr>
            <a:spLocks noChangeArrowheads="1"/>
          </p:cNvSpPr>
          <p:nvPr/>
        </p:nvSpPr>
        <p:spPr bwMode="auto">
          <a:xfrm>
            <a:off x="496888" y="4425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61" name="Object 16"/>
          <p:cNvGraphicFramePr>
            <a:graphicFrameLocks/>
          </p:cNvGraphicFramePr>
          <p:nvPr/>
        </p:nvGraphicFramePr>
        <p:xfrm>
          <a:off x="1301750" y="5199063"/>
          <a:ext cx="2722563" cy="508000"/>
        </p:xfrm>
        <a:graphic>
          <a:graphicData uri="http://schemas.openxmlformats.org/presentationml/2006/ole">
            <mc:AlternateContent xmlns:mc="http://schemas.openxmlformats.org/markup-compatibility/2006">
              <mc:Choice xmlns:v="urn:schemas-microsoft-com:vml" Requires="v">
                <p:oleObj spid="_x0000_s11295" r:id="rId5" imgW="1993900" imgH="368300" progId="Equation.DSMT4">
                  <p:embed/>
                </p:oleObj>
              </mc:Choice>
              <mc:Fallback>
                <p:oleObj r:id="rId5" imgW="1993900" imgH="36830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750" y="5199063"/>
                        <a:ext cx="27225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2" name="Rectangle 19"/>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63" name="Object 18"/>
          <p:cNvGraphicFramePr>
            <a:graphicFrameLocks/>
          </p:cNvGraphicFramePr>
          <p:nvPr/>
        </p:nvGraphicFramePr>
        <p:xfrm>
          <a:off x="1428750" y="5816600"/>
          <a:ext cx="2401888" cy="703263"/>
        </p:xfrm>
        <a:graphic>
          <a:graphicData uri="http://schemas.openxmlformats.org/presentationml/2006/ole">
            <mc:AlternateContent xmlns:mc="http://schemas.openxmlformats.org/markup-compatibility/2006">
              <mc:Choice xmlns:v="urn:schemas-microsoft-com:vml" Requires="v">
                <p:oleObj spid="_x0000_s11296" r:id="rId7" imgW="1562100" imgH="457200" progId="Equation.DSMT4">
                  <p:embed/>
                </p:oleObj>
              </mc:Choice>
              <mc:Fallback>
                <p:oleObj r:id="rId7" imgW="1562100" imgH="457200" progId="Equation.DSMT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750" y="5816600"/>
                        <a:ext cx="24018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4" name="Rectangle 21"/>
          <p:cNvSpPr>
            <a:spLocks noChangeArrowheads="1"/>
          </p:cNvSpPr>
          <p:nvPr/>
        </p:nvSpPr>
        <p:spPr bwMode="auto">
          <a:xfrm>
            <a:off x="0" y="3132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65" name="Object 20"/>
          <p:cNvGraphicFramePr>
            <a:graphicFrameLocks/>
          </p:cNvGraphicFramePr>
          <p:nvPr/>
        </p:nvGraphicFramePr>
        <p:xfrm>
          <a:off x="5027613" y="2274888"/>
          <a:ext cx="3881437" cy="447675"/>
        </p:xfrm>
        <a:graphic>
          <a:graphicData uri="http://schemas.openxmlformats.org/presentationml/2006/ole">
            <mc:AlternateContent xmlns:mc="http://schemas.openxmlformats.org/markup-compatibility/2006">
              <mc:Choice xmlns:v="urn:schemas-microsoft-com:vml" Requires="v">
                <p:oleObj spid="_x0000_s11297" r:id="rId9" imgW="2387600" imgH="279400" progId="Equation.DSMT4">
                  <p:embed/>
                </p:oleObj>
              </mc:Choice>
              <mc:Fallback>
                <p:oleObj r:id="rId9" imgW="2387600" imgH="279400" progId="Equation.DSMT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7613" y="2274888"/>
                        <a:ext cx="38814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6" name="Rectangle 23"/>
          <p:cNvSpPr>
            <a:spLocks noChangeArrowheads="1"/>
          </p:cNvSpPr>
          <p:nvPr/>
        </p:nvSpPr>
        <p:spPr bwMode="auto">
          <a:xfrm>
            <a:off x="4824413" y="1806575"/>
            <a:ext cx="38417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000">
                <a:solidFill>
                  <a:schemeClr val="tx1"/>
                </a:solidFill>
                <a:latin typeface="Times New Roman" pitchFamily="18" charset="0"/>
                <a:ea typeface="宋体" pitchFamily="2" charset="-122"/>
              </a:rPr>
              <a:t>功率谱：</a:t>
            </a:r>
            <a:r>
              <a:rPr lang="zh-CN" altLang="en-US">
                <a:solidFill>
                  <a:schemeClr val="tx1"/>
                </a:solidFill>
                <a:latin typeface="Times New Roman" pitchFamily="18" charset="0"/>
                <a:ea typeface="宋体" pitchFamily="2" charset="-122"/>
              </a:rPr>
              <a:t> </a:t>
            </a: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可以证明：</a:t>
            </a: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原点被放置在	       上</a:t>
            </a:r>
          </a:p>
          <a:p>
            <a:pPr algn="ctr">
              <a:spcBef>
                <a:spcPct val="0"/>
              </a:spcBef>
              <a:buClrTx/>
              <a:buSzTx/>
              <a:buFontTx/>
              <a:buNone/>
            </a:pPr>
            <a:endParaRPr lang="zh-CN" altLang="en-US" sz="2000">
              <a:solidFill>
                <a:schemeClr val="tx1"/>
              </a:solidFill>
              <a:latin typeface="Times New Roman" pitchFamily="18" charset="0"/>
              <a:ea typeface="宋体" pitchFamily="2" charset="-122"/>
            </a:endParaRPr>
          </a:p>
          <a:p>
            <a:pPr algn="ctr">
              <a:spcBef>
                <a:spcPct val="0"/>
              </a:spcBef>
              <a:buClrTx/>
              <a:buSzTx/>
              <a:buFontTx/>
              <a:buNone/>
            </a:pPr>
            <a:endParaRPr lang="zh-CN" altLang="en-US" sz="2000">
              <a:solidFill>
                <a:schemeClr val="tx1"/>
              </a:solidFill>
              <a:latin typeface="Times New Roman" pitchFamily="18" charset="0"/>
              <a:ea typeface="宋体" pitchFamily="2" charset="-122"/>
            </a:endParaRPr>
          </a:p>
          <a:p>
            <a:pPr algn="ctr">
              <a:spcBef>
                <a:spcPct val="0"/>
              </a:spcBef>
              <a:buClrTx/>
              <a:buSzTx/>
              <a:buFontTx/>
              <a:buNone/>
            </a:pPr>
            <a:endParaRPr lang="zh-CN" altLang="en-US" sz="2000">
              <a:solidFill>
                <a:schemeClr val="tx1"/>
              </a:solidFill>
              <a:latin typeface="Times New Roman" pitchFamily="18" charset="0"/>
              <a:ea typeface="宋体" pitchFamily="2" charset="-122"/>
            </a:endParaRPr>
          </a:p>
          <a:p>
            <a:pPr algn="ctr">
              <a:spcBef>
                <a:spcPct val="0"/>
              </a:spcBef>
              <a:buClrTx/>
              <a:buSzTx/>
              <a:buFontTx/>
              <a:buNone/>
            </a:pPr>
            <a:endParaRPr lang="zh-CN" altLang="en-US" sz="2000">
              <a:solidFill>
                <a:schemeClr val="tx1"/>
              </a:solidFill>
              <a:latin typeface="Times New Roman" pitchFamily="18" charset="0"/>
              <a:ea typeface="宋体" pitchFamily="2" charset="-122"/>
            </a:endParaRPr>
          </a:p>
          <a:p>
            <a:pPr algn="ctr">
              <a:spcBef>
                <a:spcPct val="0"/>
              </a:spcBef>
              <a:buClrTx/>
              <a:buSzTx/>
              <a:buFontTx/>
              <a:buNone/>
            </a:pPr>
            <a:r>
              <a:rPr lang="zh-CN" altLang="en-US" sz="2000">
                <a:solidFill>
                  <a:schemeClr val="tx1"/>
                </a:solidFill>
                <a:latin typeface="Times New Roman" pitchFamily="18" charset="0"/>
                <a:ea typeface="宋体" pitchFamily="2" charset="-122"/>
              </a:rPr>
              <a:t>为图象平均灰度</a:t>
            </a:r>
            <a:r>
              <a:rPr lang="zh-CN" altLang="en-US">
                <a:solidFill>
                  <a:schemeClr val="tx1"/>
                </a:solidFill>
                <a:latin typeface="Times New Roman" pitchFamily="18" charset="0"/>
                <a:ea typeface="宋体" pitchFamily="2" charset="-122"/>
              </a:rPr>
              <a:t>。</a:t>
            </a:r>
            <a:endParaRPr lang="zh-CN" altLang="en-US" sz="2000">
              <a:solidFill>
                <a:schemeClr val="tx1"/>
              </a:solidFill>
              <a:latin typeface="Times New Roman" pitchFamily="18" charset="0"/>
              <a:ea typeface="宋体" pitchFamily="2" charset="-122"/>
            </a:endParaRPr>
          </a:p>
          <a:p>
            <a:pPr>
              <a:spcBef>
                <a:spcPct val="0"/>
              </a:spcBef>
              <a:buClrTx/>
              <a:buSzTx/>
              <a:buFontTx/>
              <a:buNone/>
            </a:pPr>
            <a:endParaRPr lang="zh-CN" altLang="en-US" sz="2000">
              <a:solidFill>
                <a:schemeClr val="tx1"/>
              </a:solidFill>
              <a:latin typeface="Times New Roman" pitchFamily="18" charset="0"/>
              <a:ea typeface="宋体" pitchFamily="2" charset="-122"/>
            </a:endParaRPr>
          </a:p>
        </p:txBody>
      </p:sp>
      <p:sp>
        <p:nvSpPr>
          <p:cNvPr id="53267" name="Rectangle 2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68" name="Object 25"/>
          <p:cNvGraphicFramePr>
            <a:graphicFrameLocks/>
          </p:cNvGraphicFramePr>
          <p:nvPr/>
        </p:nvGraphicFramePr>
        <p:xfrm>
          <a:off x="5072063" y="3136900"/>
          <a:ext cx="3765550" cy="612775"/>
        </p:xfrm>
        <a:graphic>
          <a:graphicData uri="http://schemas.openxmlformats.org/presentationml/2006/ole">
            <mc:AlternateContent xmlns:mc="http://schemas.openxmlformats.org/markup-compatibility/2006">
              <mc:Choice xmlns:v="urn:schemas-microsoft-com:vml" Requires="v">
                <p:oleObj spid="_x0000_s11298" r:id="rId11" imgW="2400300" imgH="393700" progId="Equation.DSMT4">
                  <p:embed/>
                </p:oleObj>
              </mc:Choice>
              <mc:Fallback>
                <p:oleObj r:id="rId11" imgW="2400300" imgH="393700" progId="Equation.DSMT4">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2063" y="3136900"/>
                        <a:ext cx="37655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9" name="Rectangle 2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70" name="Object 27"/>
          <p:cNvGraphicFramePr>
            <a:graphicFrameLocks/>
          </p:cNvGraphicFramePr>
          <p:nvPr/>
        </p:nvGraphicFramePr>
        <p:xfrm>
          <a:off x="6832600" y="3716338"/>
          <a:ext cx="1155700" cy="498475"/>
        </p:xfrm>
        <a:graphic>
          <a:graphicData uri="http://schemas.openxmlformats.org/presentationml/2006/ole">
            <mc:AlternateContent xmlns:mc="http://schemas.openxmlformats.org/markup-compatibility/2006">
              <mc:Choice xmlns:v="urn:schemas-microsoft-com:vml" Requires="v">
                <p:oleObj spid="_x0000_s11299" r:id="rId13" imgW="901309" imgH="393529" progId="Equation.DSMT4">
                  <p:embed/>
                </p:oleObj>
              </mc:Choice>
              <mc:Fallback>
                <p:oleObj r:id="rId13" imgW="901309" imgH="393529" progId="Equation.DSMT4">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2600" y="3716338"/>
                        <a:ext cx="11557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71" name="Rectangle 30"/>
          <p:cNvSpPr>
            <a:spLocks noChangeArrowheads="1"/>
          </p:cNvSpPr>
          <p:nvPr/>
        </p:nvSpPr>
        <p:spPr bwMode="auto">
          <a:xfrm>
            <a:off x="0" y="3070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graphicFrame>
        <p:nvGraphicFramePr>
          <p:cNvPr id="53272" name="Object 29"/>
          <p:cNvGraphicFramePr>
            <a:graphicFrameLocks/>
          </p:cNvGraphicFramePr>
          <p:nvPr/>
        </p:nvGraphicFramePr>
        <p:xfrm>
          <a:off x="5237163" y="4387850"/>
          <a:ext cx="2995612" cy="717550"/>
        </p:xfrm>
        <a:graphic>
          <a:graphicData uri="http://schemas.openxmlformats.org/presentationml/2006/ole">
            <mc:AlternateContent xmlns:mc="http://schemas.openxmlformats.org/markup-compatibility/2006">
              <mc:Choice xmlns:v="urn:schemas-microsoft-com:vml" Requires="v">
                <p:oleObj spid="_x0000_s11300" r:id="rId15" imgW="2070100" imgH="495300" progId="Equation.DSMT4">
                  <p:embed/>
                </p:oleObj>
              </mc:Choice>
              <mc:Fallback>
                <p:oleObj r:id="rId15" imgW="2070100" imgH="495300" progId="Equation.DSMT4">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7163" y="4387850"/>
                        <a:ext cx="29956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73" name="Text Box 2"/>
          <p:cNvSpPr txBox="1">
            <a:spLocks noChangeArrowheads="1"/>
          </p:cNvSpPr>
          <p:nvPr/>
        </p:nvSpPr>
        <p:spPr bwMode="auto">
          <a:xfrm>
            <a:off x="3419475" y="549275"/>
            <a:ext cx="2735263" cy="64135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3600" b="1" dirty="0">
                <a:solidFill>
                  <a:srgbClr val="04447F"/>
                </a:solidFill>
              </a:rPr>
              <a:t>傅立叶变换</a:t>
            </a:r>
          </a:p>
        </p:txBody>
      </p:sp>
    </p:spTree>
    <p:extLst>
      <p:ext uri="{BB962C8B-B14F-4D97-AF65-F5344CB8AC3E}">
        <p14:creationId xmlns:p14="http://schemas.microsoft.com/office/powerpoint/2010/main" val="207397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706438" y="1725613"/>
            <a:ext cx="28209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000">
                <a:solidFill>
                  <a:srgbClr val="FF0000"/>
                </a:solidFill>
                <a:latin typeface="Times New Roman" pitchFamily="18" charset="0"/>
                <a:ea typeface="宋体" pitchFamily="2" charset="-122"/>
              </a:rPr>
              <a:t>频率域滤波</a:t>
            </a:r>
            <a:endParaRPr lang="zh-CN" altLang="en-US" sz="2000">
              <a:solidFill>
                <a:srgbClr val="FF0000"/>
              </a:solidFill>
              <a:latin typeface="宋体" pitchFamily="2" charset="-122"/>
              <a:ea typeface="宋体" pitchFamily="2" charset="-122"/>
            </a:endParaRPr>
          </a:p>
          <a:p>
            <a:pPr>
              <a:spcBef>
                <a:spcPct val="0"/>
              </a:spcBef>
              <a:buClrTx/>
              <a:buSzTx/>
              <a:buFontTx/>
              <a:buNone/>
            </a:pPr>
            <a:r>
              <a:rPr lang="zh-CN" altLang="en-US" sz="2000">
                <a:solidFill>
                  <a:schemeClr val="tx1"/>
                </a:solidFill>
                <a:latin typeface="Times New Roman" pitchFamily="18" charset="0"/>
                <a:ea typeface="宋体" pitchFamily="2" charset="-122"/>
              </a:rPr>
              <a:t>        一般不大可能建立图像特定分量和其变换之间的直接联系，但可以建立傅氏变换的频率图像中的强度变化模式之间的联系。</a:t>
            </a:r>
          </a:p>
          <a:p>
            <a:pPr>
              <a:spcBef>
                <a:spcPct val="0"/>
              </a:spcBef>
              <a:buClrTx/>
              <a:buSzTx/>
              <a:buFontTx/>
              <a:buNone/>
            </a:pPr>
            <a:r>
              <a:rPr lang="zh-CN" altLang="en-US" sz="2000">
                <a:solidFill>
                  <a:schemeClr val="tx1"/>
                </a:solidFill>
                <a:latin typeface="Times New Roman" pitchFamily="18" charset="0"/>
                <a:ea typeface="宋体" pitchFamily="2" charset="-122"/>
              </a:rPr>
              <a:t>        例如，低频对应图像的慢变化分量（墙，地板），而高频分量对应着图像中灰度变化联系地方（边缘，噪声）。</a:t>
            </a:r>
            <a:r>
              <a:rPr lang="zh-CN" altLang="en-US">
                <a:solidFill>
                  <a:schemeClr val="tx1"/>
                </a:solidFill>
                <a:latin typeface="Times New Roman" pitchFamily="18" charset="0"/>
                <a:ea typeface="宋体" pitchFamily="2" charset="-122"/>
              </a:rPr>
              <a:t> </a:t>
            </a:r>
          </a:p>
        </p:txBody>
      </p:sp>
      <p:sp>
        <p:nvSpPr>
          <p:cNvPr id="54275" name="Rectangle 4"/>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76" name="Rectangle 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77" name="Rectangle 6"/>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78" name="Rectangle 7"/>
          <p:cNvSpPr>
            <a:spLocks noChangeArrowheads="1"/>
          </p:cNvSpPr>
          <p:nvPr/>
        </p:nvSpPr>
        <p:spPr bwMode="auto">
          <a:xfrm>
            <a:off x="376238" y="3621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79" name="Rectangle 8"/>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0"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1" name="Rectangle 10"/>
          <p:cNvSpPr>
            <a:spLocks noChangeArrowheads="1"/>
          </p:cNvSpPr>
          <p:nvPr/>
        </p:nvSpPr>
        <p:spPr bwMode="auto">
          <a:xfrm>
            <a:off x="0" y="299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2" name="Rectangle 11"/>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3" name="Rectangle 12"/>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4" name="Rectangle 13"/>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5" name="Rectangle 14"/>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sp>
        <p:nvSpPr>
          <p:cNvPr id="54286" name="Rectangle 15"/>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endParaRPr lang="zh-CN" altLang="en-US">
              <a:solidFill>
                <a:schemeClr val="tx1"/>
              </a:solidFill>
              <a:latin typeface="Times New Roman" pitchFamily="18" charset="0"/>
              <a:ea typeface="宋体" pitchFamily="2" charset="-122"/>
            </a:endParaRPr>
          </a:p>
        </p:txBody>
      </p:sp>
      <p:pic>
        <p:nvPicPr>
          <p:cNvPr id="54287"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1644650"/>
            <a:ext cx="5319713"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8" name="Text Box 2"/>
          <p:cNvSpPr txBox="1">
            <a:spLocks noChangeArrowheads="1"/>
          </p:cNvSpPr>
          <p:nvPr/>
        </p:nvSpPr>
        <p:spPr bwMode="auto">
          <a:xfrm>
            <a:off x="3419475" y="549275"/>
            <a:ext cx="2735263" cy="64135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3600" b="1" dirty="0">
                <a:solidFill>
                  <a:srgbClr val="04447F"/>
                </a:solidFill>
              </a:rPr>
              <a:t>傅立叶变换</a:t>
            </a:r>
          </a:p>
        </p:txBody>
      </p:sp>
    </p:spTree>
    <p:extLst>
      <p:ext uri="{BB962C8B-B14F-4D97-AF65-F5344CB8AC3E}">
        <p14:creationId xmlns:p14="http://schemas.microsoft.com/office/powerpoint/2010/main" val="184741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55299" name="标题 1"/>
          <p:cNvSpPr>
            <a:spLocks noGrp="1" noChangeArrowheads="1"/>
          </p:cNvSpPr>
          <p:nvPr>
            <p:ph type="title" idx="4294967295"/>
          </p:nvPr>
        </p:nvSpPr>
        <p:spPr/>
        <p:txBody>
          <a:bodyPr anchor="t"/>
          <a:lstStyle/>
          <a:p>
            <a:r>
              <a:rPr lang="en-US" altLang="zh-CN"/>
              <a:t>DCT</a:t>
            </a:r>
            <a:r>
              <a:rPr lang="zh-CN" altLang="en-US"/>
              <a:t>变换</a:t>
            </a:r>
          </a:p>
        </p:txBody>
      </p:sp>
      <p:sp>
        <p:nvSpPr>
          <p:cNvPr id="55300" name="内容占位符 2"/>
          <p:cNvSpPr>
            <a:spLocks noGrp="1" noChangeArrowheads="1"/>
          </p:cNvSpPr>
          <p:nvPr>
            <p:ph idx="4294967295"/>
          </p:nvPr>
        </p:nvSpPr>
        <p:spPr/>
        <p:txBody>
          <a:bodyPr/>
          <a:lstStyle/>
          <a:p>
            <a:pPr marL="457200" indent="-457200"/>
            <a:r>
              <a:rPr lang="en-US" altLang="zh-CN"/>
              <a:t>DCT </a:t>
            </a:r>
            <a:r>
              <a:rPr lang="zh-CN" altLang="en-US"/>
              <a:t>（</a:t>
            </a:r>
            <a:r>
              <a:rPr lang="en-US" altLang="zh-CN"/>
              <a:t>Discrete Cosine Transform</a:t>
            </a:r>
            <a:r>
              <a:rPr lang="zh-CN" altLang="en-US"/>
              <a:t>）变换，即离散余弦变换。它在性能上最接近最佳变换</a:t>
            </a:r>
            <a:r>
              <a:rPr lang="en-US" altLang="zh-CN"/>
              <a:t>——KLT</a:t>
            </a:r>
            <a:r>
              <a:rPr lang="zh-CN" altLang="en-US"/>
              <a:t>变换，并且具有高效的快速算法。</a:t>
            </a:r>
          </a:p>
          <a:p>
            <a:pPr marL="457200" indent="-457200"/>
            <a:r>
              <a:rPr lang="zh-CN" altLang="en-US"/>
              <a:t>在目前的多数图像和视频压缩标准中都用到了</a:t>
            </a:r>
            <a:r>
              <a:rPr lang="en-US" altLang="zh-CN"/>
              <a:t>DCT</a:t>
            </a:r>
            <a:r>
              <a:rPr lang="zh-CN" altLang="en-US"/>
              <a:t>技术。</a:t>
            </a:r>
          </a:p>
          <a:p>
            <a:pPr marL="457200" indent="-457200"/>
            <a:r>
              <a:rPr lang="en-US" altLang="zh-CN"/>
              <a:t>DCT</a:t>
            </a:r>
            <a:r>
              <a:rPr lang="zh-CN" altLang="en-US"/>
              <a:t>变换压缩的</a:t>
            </a:r>
            <a:r>
              <a:rPr lang="zh-CN" altLang="en-US">
                <a:solidFill>
                  <a:srgbClr val="C00000"/>
                </a:solidFill>
              </a:rPr>
              <a:t>主要思想</a:t>
            </a:r>
            <a:r>
              <a:rPr lang="zh-CN" altLang="en-US"/>
              <a:t>是通过对图像的变换使分散在各个像素上的能量集中在少数系数上，进而甩掉零或近似于零的系数，以达到压缩的目的。</a:t>
            </a:r>
          </a:p>
          <a:p>
            <a:pPr marL="457200" indent="-457200"/>
            <a:endParaRPr lang="en-US" altLang="zh-CN"/>
          </a:p>
        </p:txBody>
      </p:sp>
      <p:sp>
        <p:nvSpPr>
          <p:cNvPr id="55301" name="灯片编号占位符 3"/>
          <p:cNvSpPr txBox="1">
            <a:spLocks noGrp="1" noChangeArrowheads="1"/>
          </p:cNvSpPr>
          <p:nvPr/>
        </p:nvSpPr>
        <p:spPr bwMode="auto">
          <a:xfrm>
            <a:off x="8172450" y="638175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r" eaLnBrk="1" hangingPunct="1">
              <a:spcBef>
                <a:spcPct val="0"/>
              </a:spcBef>
              <a:buClrTx/>
              <a:buSzTx/>
              <a:buFontTx/>
              <a:buNone/>
            </a:pPr>
            <a:endParaRPr lang="en-US" altLang="zh-CN" sz="1800">
              <a:solidFill>
                <a:schemeClr val="tx2"/>
              </a:solidFill>
            </a:endParaRPr>
          </a:p>
        </p:txBody>
      </p:sp>
    </p:spTree>
    <p:extLst>
      <p:ext uri="{BB962C8B-B14F-4D97-AF65-F5344CB8AC3E}">
        <p14:creationId xmlns:p14="http://schemas.microsoft.com/office/powerpoint/2010/main" val="1285752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fld id="{327D4B92-BF83-423C-A6FB-D4E5A663FD8B}" type="slidenum">
              <a:rPr lang="en-US" altLang="zh-CN" sz="1200">
                <a:solidFill>
                  <a:schemeClr val="tx1"/>
                </a:solidFill>
                <a:ea typeface="宋体" pitchFamily="2" charset="-122"/>
              </a:rPr>
              <a:pPr algn="ctr" eaLnBrk="1" hangingPunct="1">
                <a:spcBef>
                  <a:spcPct val="0"/>
                </a:spcBef>
                <a:buClrTx/>
                <a:buSzTx/>
                <a:buFontTx/>
                <a:buNone/>
              </a:pPr>
              <a:t>46</a:t>
            </a:fld>
            <a:endParaRPr lang="en-US" altLang="zh-CN" sz="1200">
              <a:solidFill>
                <a:schemeClr val="tx1"/>
              </a:solidFill>
              <a:ea typeface="宋体" pitchFamily="2" charset="-122"/>
            </a:endParaRPr>
          </a:p>
        </p:txBody>
      </p:sp>
      <p:sp>
        <p:nvSpPr>
          <p:cNvPr id="56323" name="Rectangle 2"/>
          <p:cNvSpPr>
            <a:spLocks noChangeArrowheads="1"/>
          </p:cNvSpPr>
          <p:nvPr/>
        </p:nvSpPr>
        <p:spPr bwMode="auto">
          <a:xfrm>
            <a:off x="1258888" y="333375"/>
            <a:ext cx="71770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3600" b="1" dirty="0">
                <a:solidFill>
                  <a:srgbClr val="04447F"/>
                </a:solidFill>
              </a:rPr>
              <a:t>1D-DCT</a:t>
            </a:r>
          </a:p>
        </p:txBody>
      </p:sp>
      <p:sp>
        <p:nvSpPr>
          <p:cNvPr id="56324" name="Rectangle 3"/>
          <p:cNvSpPr>
            <a:spLocks noChangeArrowheads="1"/>
          </p:cNvSpPr>
          <p:nvPr/>
        </p:nvSpPr>
        <p:spPr bwMode="auto">
          <a:xfrm>
            <a:off x="684213" y="990600"/>
            <a:ext cx="497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pPr>
            <a:r>
              <a:rPr lang="en-US" altLang="zh-CN" sz="1800">
                <a:solidFill>
                  <a:srgbClr val="FF6600"/>
                </a:solidFill>
              </a:rPr>
              <a:t>1</a:t>
            </a:r>
            <a:r>
              <a:rPr lang="en-US" altLang="en-US" sz="1800">
                <a:solidFill>
                  <a:srgbClr val="FF6600"/>
                </a:solidFill>
              </a:rPr>
              <a:t>D-</a:t>
            </a:r>
            <a:r>
              <a:rPr lang="en-US" altLang="zh-CN" sz="1800">
                <a:solidFill>
                  <a:srgbClr val="FF6600"/>
                </a:solidFill>
              </a:rPr>
              <a:t>DCT </a:t>
            </a:r>
            <a:r>
              <a:rPr lang="zh-CN" altLang="zh-CN" sz="1800">
                <a:solidFill>
                  <a:srgbClr val="FF6600"/>
                </a:solidFill>
              </a:rPr>
              <a:t>的</a:t>
            </a:r>
            <a:r>
              <a:rPr lang="zh-CN" altLang="en-US" sz="1800">
                <a:solidFill>
                  <a:srgbClr val="FF6600"/>
                </a:solidFill>
              </a:rPr>
              <a:t>基</a:t>
            </a:r>
            <a:r>
              <a:rPr lang="zh-CN" altLang="en-US" sz="1800">
                <a:solidFill>
                  <a:schemeClr val="tx1"/>
                </a:solidFill>
              </a:rPr>
              <a:t>为：</a:t>
            </a:r>
          </a:p>
        </p:txBody>
      </p:sp>
      <p:graphicFrame>
        <p:nvGraphicFramePr>
          <p:cNvPr id="56325" name="Object 2"/>
          <p:cNvGraphicFramePr>
            <a:graphicFrameLocks/>
          </p:cNvGraphicFramePr>
          <p:nvPr/>
        </p:nvGraphicFramePr>
        <p:xfrm>
          <a:off x="1209675" y="1501775"/>
          <a:ext cx="5886450" cy="1568450"/>
        </p:xfrm>
        <a:graphic>
          <a:graphicData uri="http://schemas.openxmlformats.org/presentationml/2006/ole">
            <mc:AlternateContent xmlns:mc="http://schemas.openxmlformats.org/markup-compatibility/2006">
              <mc:Choice xmlns:v="urn:schemas-microsoft-com:vml" Requires="v">
                <p:oleObj spid="_x0000_s12302" r:id="rId3" imgW="3924300" imgH="914400" progId="Equation.DSMT4">
                  <p:embed/>
                </p:oleObj>
              </mc:Choice>
              <mc:Fallback>
                <p:oleObj r:id="rId3" imgW="3924300" imgH="9144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1501775"/>
                        <a:ext cx="5886450" cy="1568450"/>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6" name="Object 3"/>
          <p:cNvGraphicFramePr>
            <a:graphicFrameLocks/>
          </p:cNvGraphicFramePr>
          <p:nvPr/>
        </p:nvGraphicFramePr>
        <p:xfrm>
          <a:off x="1187450" y="3684588"/>
          <a:ext cx="6635750" cy="1616075"/>
        </p:xfrm>
        <a:graphic>
          <a:graphicData uri="http://schemas.openxmlformats.org/presentationml/2006/ole">
            <mc:AlternateContent xmlns:mc="http://schemas.openxmlformats.org/markup-compatibility/2006">
              <mc:Choice xmlns:v="urn:schemas-microsoft-com:vml" Requires="v">
                <p:oleObj spid="_x0000_s12303" r:id="rId5" imgW="3962400" imgH="965200" progId="Equation.DSMT4">
                  <p:embed/>
                </p:oleObj>
              </mc:Choice>
              <mc:Fallback>
                <p:oleObj r:id="rId5" imgW="3962400" imgH="96520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684588"/>
                        <a:ext cx="6635750" cy="1616075"/>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27" name="Rectangle 6"/>
          <p:cNvSpPr>
            <a:spLocks noChangeArrowheads="1"/>
          </p:cNvSpPr>
          <p:nvPr/>
        </p:nvSpPr>
        <p:spPr bwMode="auto">
          <a:xfrm>
            <a:off x="525463" y="3124200"/>
            <a:ext cx="352901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buFont typeface="Monotype Sorts"/>
              <a:buChar char=" "/>
            </a:pPr>
            <a:r>
              <a:rPr lang="zh-CN" altLang="en-US" sz="1800">
                <a:solidFill>
                  <a:schemeClr val="tx1"/>
                </a:solidFill>
              </a:rPr>
              <a:t>则正变换可表示为：</a:t>
            </a:r>
          </a:p>
        </p:txBody>
      </p:sp>
      <p:graphicFrame>
        <p:nvGraphicFramePr>
          <p:cNvPr id="56328" name="Object 4"/>
          <p:cNvGraphicFramePr>
            <a:graphicFrameLocks/>
          </p:cNvGraphicFramePr>
          <p:nvPr/>
        </p:nvGraphicFramePr>
        <p:xfrm>
          <a:off x="1114425" y="5718175"/>
          <a:ext cx="7269163" cy="990600"/>
        </p:xfrm>
        <a:graphic>
          <a:graphicData uri="http://schemas.openxmlformats.org/presentationml/2006/ole">
            <mc:AlternateContent xmlns:mc="http://schemas.openxmlformats.org/markup-compatibility/2006">
              <mc:Choice xmlns:v="urn:schemas-microsoft-com:vml" Requires="v">
                <p:oleObj spid="_x0000_s12304" r:id="rId7" imgW="3708400" imgH="508000" progId="Equation.DSMT4">
                  <p:embed/>
                </p:oleObj>
              </mc:Choice>
              <mc:Fallback>
                <p:oleObj r:id="rId7" imgW="3708400" imgH="508000" progId="Equation.DSMT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425" y="5718175"/>
                        <a:ext cx="7269163" cy="990600"/>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29" name="Rectangle 8"/>
          <p:cNvSpPr>
            <a:spLocks noChangeArrowheads="1"/>
          </p:cNvSpPr>
          <p:nvPr/>
        </p:nvSpPr>
        <p:spPr bwMode="auto">
          <a:xfrm>
            <a:off x="525463" y="5334000"/>
            <a:ext cx="390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buFont typeface="Monotype Sorts"/>
              <a:buChar char=" "/>
            </a:pPr>
            <a:r>
              <a:rPr lang="zh-CN" altLang="en-US" sz="1800">
                <a:solidFill>
                  <a:schemeClr val="tx1"/>
                </a:solidFill>
              </a:rPr>
              <a:t>反变换可表示为：</a:t>
            </a:r>
          </a:p>
        </p:txBody>
      </p:sp>
      <p:sp>
        <p:nvSpPr>
          <p:cNvPr id="305161" name="Text Box 9"/>
          <p:cNvSpPr txBox="1">
            <a:spLocks noChangeArrowheads="1"/>
          </p:cNvSpPr>
          <p:nvPr/>
        </p:nvSpPr>
        <p:spPr bwMode="auto">
          <a:xfrm>
            <a:off x="6516688" y="981075"/>
            <a:ext cx="2339975" cy="1476375"/>
          </a:xfrm>
          <a:prstGeom prst="rect">
            <a:avLst/>
          </a:prstGeom>
          <a:noFill/>
          <a:ln w="9525">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623888" indent="-62388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50000"/>
              </a:spcBef>
              <a:buClrTx/>
              <a:buSzTx/>
              <a:buFontTx/>
              <a:buNone/>
            </a:pPr>
            <a:r>
              <a:rPr lang="zh-CN" altLang="en-US" sz="1800">
                <a:solidFill>
                  <a:schemeClr val="tx1"/>
                </a:solidFill>
              </a:rPr>
              <a:t>特点：</a:t>
            </a:r>
          </a:p>
          <a:p>
            <a:pPr eaLnBrk="1" hangingPunct="1">
              <a:spcBef>
                <a:spcPct val="50000"/>
              </a:spcBef>
              <a:buClrTx/>
              <a:buSzTx/>
              <a:buFontTx/>
              <a:buNone/>
            </a:pPr>
            <a:r>
              <a:rPr lang="zh-CN" altLang="en-US" sz="1800">
                <a:solidFill>
                  <a:schemeClr val="tx1"/>
                </a:solidFill>
              </a:rPr>
              <a:t>（</a:t>
            </a:r>
            <a:r>
              <a:rPr lang="en-US" altLang="zh-CN" sz="1800">
                <a:solidFill>
                  <a:schemeClr val="tx1"/>
                </a:solidFill>
              </a:rPr>
              <a:t>1</a:t>
            </a:r>
            <a:r>
              <a:rPr lang="zh-CN" altLang="en-US" sz="1800">
                <a:solidFill>
                  <a:schemeClr val="tx1"/>
                </a:solidFill>
              </a:rPr>
              <a:t>）无虚数部分；</a:t>
            </a:r>
          </a:p>
          <a:p>
            <a:pPr eaLnBrk="1" hangingPunct="1">
              <a:spcBef>
                <a:spcPct val="50000"/>
              </a:spcBef>
              <a:buClrTx/>
              <a:buSzTx/>
              <a:buFontTx/>
              <a:buNone/>
            </a:pPr>
            <a:r>
              <a:rPr lang="zh-CN" altLang="en-US" sz="1800">
                <a:solidFill>
                  <a:schemeClr val="tx1"/>
                </a:solidFill>
              </a:rPr>
              <a:t>（</a:t>
            </a:r>
            <a:r>
              <a:rPr lang="en-US" altLang="zh-CN" sz="1800">
                <a:solidFill>
                  <a:schemeClr val="tx1"/>
                </a:solidFill>
              </a:rPr>
              <a:t>2</a:t>
            </a:r>
            <a:r>
              <a:rPr lang="zh-CN" altLang="en-US" sz="1800">
                <a:solidFill>
                  <a:schemeClr val="tx1"/>
                </a:solidFill>
              </a:rPr>
              <a:t>）正变换核与反变换核一样</a:t>
            </a:r>
          </a:p>
        </p:txBody>
      </p:sp>
    </p:spTree>
    <p:extLst>
      <p:ext uri="{BB962C8B-B14F-4D97-AF65-F5344CB8AC3E}">
        <p14:creationId xmlns:p14="http://schemas.microsoft.com/office/powerpoint/2010/main" val="1397133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5161">
                                            <p:bg/>
                                          </p:spTgt>
                                        </p:tgtEl>
                                        <p:attrNameLst>
                                          <p:attrName>style.visibility</p:attrName>
                                        </p:attrNameLst>
                                      </p:cBhvr>
                                      <p:to>
                                        <p:strVal val="visible"/>
                                      </p:to>
                                    </p:set>
                                    <p:animEffect transition="in" filter="wipe(left)">
                                      <p:cBhvr>
                                        <p:cTn id="7" dur="500"/>
                                        <p:tgtEl>
                                          <p:spTgt spid="30516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5161">
                                            <p:txEl>
                                              <p:pRg st="0" end="0"/>
                                            </p:txEl>
                                          </p:spTgt>
                                        </p:tgtEl>
                                        <p:attrNameLst>
                                          <p:attrName>style.visibility</p:attrName>
                                        </p:attrNameLst>
                                      </p:cBhvr>
                                      <p:to>
                                        <p:strVal val="visible"/>
                                      </p:to>
                                    </p:set>
                                    <p:animEffect transition="in" filter="wipe(left)">
                                      <p:cBhvr>
                                        <p:cTn id="12" dur="500"/>
                                        <p:tgtEl>
                                          <p:spTgt spid="30516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5161">
                                            <p:txEl>
                                              <p:pRg st="1" end="1"/>
                                            </p:txEl>
                                          </p:spTgt>
                                        </p:tgtEl>
                                        <p:attrNameLst>
                                          <p:attrName>style.visibility</p:attrName>
                                        </p:attrNameLst>
                                      </p:cBhvr>
                                      <p:to>
                                        <p:strVal val="visible"/>
                                      </p:to>
                                    </p:set>
                                    <p:animEffect transition="in" filter="wipe(left)">
                                      <p:cBhvr>
                                        <p:cTn id="17" dur="500"/>
                                        <p:tgtEl>
                                          <p:spTgt spid="30516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5161">
                                            <p:txEl>
                                              <p:pRg st="2" end="2"/>
                                            </p:txEl>
                                          </p:spTgt>
                                        </p:tgtEl>
                                        <p:attrNameLst>
                                          <p:attrName>style.visibility</p:attrName>
                                        </p:attrNameLst>
                                      </p:cBhvr>
                                      <p:to>
                                        <p:strVal val="visible"/>
                                      </p:to>
                                    </p:set>
                                    <p:animEffect transition="in" filter="wipe(left)">
                                      <p:cBhvr>
                                        <p:cTn id="22" dur="500"/>
                                        <p:tgtEl>
                                          <p:spTgt spid="3051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1"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57347" name="Rectangle 2"/>
          <p:cNvSpPr>
            <a:spLocks noChangeArrowheads="1"/>
          </p:cNvSpPr>
          <p:nvPr/>
        </p:nvSpPr>
        <p:spPr bwMode="auto">
          <a:xfrm>
            <a:off x="827088" y="404813"/>
            <a:ext cx="7921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3600" b="1" dirty="0">
                <a:solidFill>
                  <a:srgbClr val="04447F"/>
                </a:solidFill>
              </a:rPr>
              <a:t>2D-DCT</a:t>
            </a:r>
          </a:p>
        </p:txBody>
      </p:sp>
      <p:sp>
        <p:nvSpPr>
          <p:cNvPr id="57348" name="Rectangle 3"/>
          <p:cNvSpPr>
            <a:spLocks noChangeArrowheads="1"/>
          </p:cNvSpPr>
          <p:nvPr/>
        </p:nvSpPr>
        <p:spPr bwMode="auto">
          <a:xfrm>
            <a:off x="684213" y="1052513"/>
            <a:ext cx="3167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pPr>
            <a:r>
              <a:rPr lang="en-US" altLang="zh-CN" sz="1800">
                <a:solidFill>
                  <a:srgbClr val="FF6600"/>
                </a:solidFill>
              </a:rPr>
              <a:t>2</a:t>
            </a:r>
            <a:r>
              <a:rPr lang="en-US" altLang="en-US" sz="1800">
                <a:solidFill>
                  <a:srgbClr val="FF6600"/>
                </a:solidFill>
              </a:rPr>
              <a:t>D-</a:t>
            </a:r>
            <a:r>
              <a:rPr lang="en-US" altLang="zh-CN" sz="1800">
                <a:solidFill>
                  <a:srgbClr val="FF6600"/>
                </a:solidFill>
              </a:rPr>
              <a:t>DCT</a:t>
            </a:r>
            <a:r>
              <a:rPr lang="zh-CN" altLang="zh-CN" sz="1800">
                <a:solidFill>
                  <a:srgbClr val="FF6600"/>
                </a:solidFill>
              </a:rPr>
              <a:t>的基</a:t>
            </a:r>
            <a:r>
              <a:rPr lang="zh-CN" altLang="zh-CN" sz="1800">
                <a:solidFill>
                  <a:schemeClr val="tx1"/>
                </a:solidFill>
              </a:rPr>
              <a:t>为：</a:t>
            </a:r>
            <a:endParaRPr lang="zh-CN" altLang="en-US" sz="1800">
              <a:solidFill>
                <a:schemeClr val="tx1"/>
              </a:solidFill>
            </a:endParaRPr>
          </a:p>
        </p:txBody>
      </p:sp>
      <p:graphicFrame>
        <p:nvGraphicFramePr>
          <p:cNvPr id="57349" name="Object 2"/>
          <p:cNvGraphicFramePr>
            <a:graphicFrameLocks/>
          </p:cNvGraphicFramePr>
          <p:nvPr/>
        </p:nvGraphicFramePr>
        <p:xfrm>
          <a:off x="1143000" y="1706563"/>
          <a:ext cx="6653213" cy="1335087"/>
        </p:xfrm>
        <a:graphic>
          <a:graphicData uri="http://schemas.openxmlformats.org/presentationml/2006/ole">
            <mc:AlternateContent xmlns:mc="http://schemas.openxmlformats.org/markup-compatibility/2006">
              <mc:Choice xmlns:v="urn:schemas-microsoft-com:vml" Requires="v">
                <p:oleObj spid="_x0000_s13326" r:id="rId3" imgW="3670300" imgH="736600" progId="Equation.DSMT4">
                  <p:embed/>
                </p:oleObj>
              </mc:Choice>
              <mc:Fallback>
                <p:oleObj r:id="rId3" imgW="3670300" imgH="7366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706563"/>
                        <a:ext cx="6653213" cy="1335087"/>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50" name="Object 3"/>
          <p:cNvGraphicFramePr>
            <a:graphicFrameLocks/>
          </p:cNvGraphicFramePr>
          <p:nvPr/>
        </p:nvGraphicFramePr>
        <p:xfrm>
          <a:off x="1109663" y="3636963"/>
          <a:ext cx="7086600" cy="1473200"/>
        </p:xfrm>
        <a:graphic>
          <a:graphicData uri="http://schemas.openxmlformats.org/presentationml/2006/ole">
            <mc:AlternateContent xmlns:mc="http://schemas.openxmlformats.org/markup-compatibility/2006">
              <mc:Choice xmlns:v="urn:schemas-microsoft-com:vml" Requires="v">
                <p:oleObj spid="_x0000_s13327" r:id="rId5" imgW="4151098" imgH="863225" progId="Equation.DSMT4">
                  <p:embed/>
                </p:oleObj>
              </mc:Choice>
              <mc:Fallback>
                <p:oleObj r:id="rId5" imgW="4151098" imgH="863225"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663" y="3636963"/>
                        <a:ext cx="7086600" cy="1473200"/>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1" name="Rectangle 6"/>
          <p:cNvSpPr>
            <a:spLocks noChangeArrowheads="1"/>
          </p:cNvSpPr>
          <p:nvPr/>
        </p:nvSpPr>
        <p:spPr bwMode="auto">
          <a:xfrm>
            <a:off x="755650" y="3141663"/>
            <a:ext cx="50403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buFont typeface="Monotype Sorts"/>
              <a:buChar char=" "/>
            </a:pPr>
            <a:r>
              <a:rPr lang="zh-CN" altLang="en-US" sz="1800">
                <a:solidFill>
                  <a:schemeClr val="tx1"/>
                </a:solidFill>
              </a:rPr>
              <a:t>则正变换可表示为：</a:t>
            </a:r>
          </a:p>
        </p:txBody>
      </p:sp>
      <p:graphicFrame>
        <p:nvGraphicFramePr>
          <p:cNvPr id="57352" name="Object 4"/>
          <p:cNvGraphicFramePr>
            <a:graphicFrameLocks/>
          </p:cNvGraphicFramePr>
          <p:nvPr/>
        </p:nvGraphicFramePr>
        <p:xfrm>
          <a:off x="1101725" y="5694363"/>
          <a:ext cx="7080250" cy="776287"/>
        </p:xfrm>
        <a:graphic>
          <a:graphicData uri="http://schemas.openxmlformats.org/presentationml/2006/ole">
            <mc:AlternateContent xmlns:mc="http://schemas.openxmlformats.org/markup-compatibility/2006">
              <mc:Choice xmlns:v="urn:schemas-microsoft-com:vml" Requires="v">
                <p:oleObj spid="_x0000_s13328" r:id="rId7" imgW="4152900" imgH="457200" progId="Equation.DSMT4">
                  <p:embed/>
                </p:oleObj>
              </mc:Choice>
              <mc:Fallback>
                <p:oleObj r:id="rId7" imgW="4152900" imgH="457200" progId="Equation.DSMT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1725" y="5694363"/>
                        <a:ext cx="7080250" cy="776287"/>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3" name="Rectangle 8"/>
          <p:cNvSpPr>
            <a:spLocks noChangeArrowheads="1"/>
          </p:cNvSpPr>
          <p:nvPr/>
        </p:nvSpPr>
        <p:spPr bwMode="auto">
          <a:xfrm>
            <a:off x="684213" y="5157788"/>
            <a:ext cx="423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buFont typeface="Monotype Sorts"/>
              <a:buChar char=" "/>
            </a:pPr>
            <a:r>
              <a:rPr lang="zh-CN" altLang="en-US" sz="1800">
                <a:solidFill>
                  <a:schemeClr val="tx1"/>
                </a:solidFill>
              </a:rPr>
              <a:t>反变换可表示为：</a:t>
            </a:r>
          </a:p>
        </p:txBody>
      </p:sp>
      <p:sp>
        <p:nvSpPr>
          <p:cNvPr id="57354" name="Text Box 9"/>
          <p:cNvSpPr txBox="1">
            <a:spLocks noChangeArrowheads="1"/>
          </p:cNvSpPr>
          <p:nvPr/>
        </p:nvSpPr>
        <p:spPr bwMode="auto">
          <a:xfrm>
            <a:off x="8172450" y="908050"/>
            <a:ext cx="774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50000"/>
              </a:spcBef>
              <a:buClrTx/>
              <a:buSzTx/>
              <a:buFontTx/>
              <a:buNone/>
            </a:pPr>
            <a:r>
              <a:rPr lang="en-US" altLang="zh-CN" sz="1800">
                <a:solidFill>
                  <a:schemeClr val="tx1"/>
                </a:solidFill>
              </a:rPr>
              <a:t>v(0,l)</a:t>
            </a:r>
          </a:p>
        </p:txBody>
      </p:sp>
      <p:grpSp>
        <p:nvGrpSpPr>
          <p:cNvPr id="57355" name="Group 10"/>
          <p:cNvGrpSpPr>
            <a:grpSpLocks/>
          </p:cNvGrpSpPr>
          <p:nvPr/>
        </p:nvGrpSpPr>
        <p:grpSpPr bwMode="auto">
          <a:xfrm>
            <a:off x="6473825" y="1081088"/>
            <a:ext cx="2181225" cy="1800225"/>
            <a:chOff x="4416" y="681"/>
            <a:chExt cx="1488" cy="1134"/>
          </a:xfrm>
        </p:grpSpPr>
        <p:sp>
          <p:nvSpPr>
            <p:cNvPr id="57356" name="Rectangle 11"/>
            <p:cNvSpPr>
              <a:spLocks noChangeAspect="1" noChangeArrowheads="1"/>
            </p:cNvSpPr>
            <p:nvPr/>
          </p:nvSpPr>
          <p:spPr bwMode="auto">
            <a:xfrm>
              <a:off x="5040" y="768"/>
              <a:ext cx="768" cy="691"/>
            </a:xfrm>
            <a:prstGeom prst="rect">
              <a:avLst/>
            </a:prstGeom>
            <a:solidFill>
              <a:srgbClr val="EF9100"/>
            </a:solidFill>
            <a:ln w="38100">
              <a:solidFill>
                <a:schemeClr val="tx1"/>
              </a:solidFill>
              <a:miter lim="800000"/>
              <a:headEnd/>
              <a:tailEnd/>
            </a:ln>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57357" name="Line 12"/>
            <p:cNvSpPr>
              <a:spLocks noChangeAspect="1" noChangeShapeType="1"/>
            </p:cNvSpPr>
            <p:nvPr/>
          </p:nvSpPr>
          <p:spPr bwMode="auto">
            <a:xfrm>
              <a:off x="5040" y="912"/>
              <a:ext cx="76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13"/>
            <p:cNvSpPr>
              <a:spLocks noChangeAspect="1" noChangeShapeType="1"/>
            </p:cNvSpPr>
            <p:nvPr/>
          </p:nvSpPr>
          <p:spPr bwMode="auto">
            <a:xfrm>
              <a:off x="5184" y="768"/>
              <a:ext cx="1" cy="6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Text Box 14"/>
            <p:cNvSpPr txBox="1">
              <a:spLocks noChangeArrowheads="1"/>
            </p:cNvSpPr>
            <p:nvPr/>
          </p:nvSpPr>
          <p:spPr bwMode="auto">
            <a:xfrm>
              <a:off x="4416" y="681"/>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50000"/>
                </a:spcBef>
                <a:buClrTx/>
                <a:buSzTx/>
                <a:buFontTx/>
                <a:buNone/>
              </a:pPr>
              <a:r>
                <a:rPr lang="en-US" altLang="zh-CN" sz="1800">
                  <a:solidFill>
                    <a:schemeClr val="tx1"/>
                  </a:solidFill>
                </a:rPr>
                <a:t>v(0,0)</a:t>
              </a:r>
            </a:p>
          </p:txBody>
        </p:sp>
        <p:sp>
          <p:nvSpPr>
            <p:cNvPr id="57360" name="Line 15"/>
            <p:cNvSpPr>
              <a:spLocks noChangeShapeType="1"/>
            </p:cNvSpPr>
            <p:nvPr/>
          </p:nvSpPr>
          <p:spPr bwMode="auto">
            <a:xfrm>
              <a:off x="4944" y="81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1" name="Text Box 16"/>
            <p:cNvSpPr txBox="1">
              <a:spLocks noChangeArrowheads="1"/>
            </p:cNvSpPr>
            <p:nvPr/>
          </p:nvSpPr>
          <p:spPr bwMode="auto">
            <a:xfrm>
              <a:off x="4416" y="86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50000"/>
                </a:spcBef>
                <a:buClrTx/>
                <a:buSzTx/>
                <a:buFontTx/>
                <a:buNone/>
              </a:pPr>
              <a:r>
                <a:rPr lang="en-US" altLang="zh-CN" sz="1800">
                  <a:solidFill>
                    <a:schemeClr val="tx1"/>
                  </a:solidFill>
                </a:rPr>
                <a:t>v(k,0)</a:t>
              </a:r>
            </a:p>
          </p:txBody>
        </p:sp>
        <p:sp>
          <p:nvSpPr>
            <p:cNvPr id="57362" name="Line 17"/>
            <p:cNvSpPr>
              <a:spLocks noChangeShapeType="1"/>
            </p:cNvSpPr>
            <p:nvPr/>
          </p:nvSpPr>
          <p:spPr bwMode="auto">
            <a:xfrm>
              <a:off x="4944" y="96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3" name="Text Box 18"/>
            <p:cNvSpPr txBox="1">
              <a:spLocks noChangeArrowheads="1"/>
            </p:cNvSpPr>
            <p:nvPr/>
          </p:nvSpPr>
          <p:spPr bwMode="auto">
            <a:xfrm>
              <a:off x="5328" y="1584"/>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50000"/>
                </a:spcBef>
                <a:buClrTx/>
                <a:buSzTx/>
                <a:buFontTx/>
                <a:buNone/>
              </a:pPr>
              <a:r>
                <a:rPr lang="en-US" altLang="zh-CN" sz="1800">
                  <a:solidFill>
                    <a:schemeClr val="tx1"/>
                  </a:solidFill>
                </a:rPr>
                <a:t>v(k,l)</a:t>
              </a:r>
            </a:p>
          </p:txBody>
        </p:sp>
        <p:sp>
          <p:nvSpPr>
            <p:cNvPr id="57364" name="Line 19"/>
            <p:cNvSpPr>
              <a:spLocks noChangeShapeType="1"/>
            </p:cNvSpPr>
            <p:nvPr/>
          </p:nvSpPr>
          <p:spPr bwMode="auto">
            <a:xfrm rot="16200000" flipV="1">
              <a:off x="5448" y="146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5" name="Line 20"/>
            <p:cNvSpPr>
              <a:spLocks noChangeShapeType="1"/>
            </p:cNvSpPr>
            <p:nvPr/>
          </p:nvSpPr>
          <p:spPr bwMode="auto">
            <a:xfrm flipH="1">
              <a:off x="5664" y="86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339278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58371" name="Rectangle 2"/>
          <p:cNvSpPr>
            <a:spLocks noGrp="1" noChangeArrowheads="1"/>
          </p:cNvSpPr>
          <p:nvPr>
            <p:ph type="title" idx="4294967295"/>
          </p:nvPr>
        </p:nvSpPr>
        <p:spPr>
          <a:xfrm>
            <a:off x="1870868" y="196850"/>
            <a:ext cx="7993063" cy="765175"/>
          </a:xfrm>
        </p:spPr>
        <p:txBody>
          <a:bodyPr/>
          <a:lstStyle/>
          <a:p>
            <a:r>
              <a:rPr lang="en-US" altLang="zh-CN" dirty="0"/>
              <a:t>2D-DCT </a:t>
            </a:r>
            <a:r>
              <a:rPr lang="zh-CN" altLang="en-US" dirty="0"/>
              <a:t>基图象</a:t>
            </a:r>
          </a:p>
        </p:txBody>
      </p:sp>
      <p:pic>
        <p:nvPicPr>
          <p:cNvPr id="583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62025"/>
            <a:ext cx="51371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373" name="Rectangle 4"/>
          <p:cNvSpPr>
            <a:spLocks noChangeArrowheads="1"/>
          </p:cNvSpPr>
          <p:nvPr/>
        </p:nvSpPr>
        <p:spPr bwMode="auto">
          <a:xfrm>
            <a:off x="5867400" y="1700213"/>
            <a:ext cx="3097213" cy="24495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pPr>
            <a:r>
              <a:rPr lang="en-US" altLang="zh-CN" sz="2000">
                <a:solidFill>
                  <a:schemeClr val="tx1"/>
                </a:solidFill>
              </a:rPr>
              <a:t>k</a:t>
            </a:r>
            <a:r>
              <a:rPr lang="zh-CN" altLang="en-US" sz="2000">
                <a:solidFill>
                  <a:schemeClr val="tx1"/>
                </a:solidFill>
              </a:rPr>
              <a:t>、</a:t>
            </a:r>
            <a:r>
              <a:rPr lang="en-US" altLang="zh-CN" sz="2000">
                <a:solidFill>
                  <a:schemeClr val="tx1"/>
                </a:solidFill>
              </a:rPr>
              <a:t>l </a:t>
            </a:r>
            <a:r>
              <a:rPr lang="zh-CN" altLang="en-US" sz="2000">
                <a:solidFill>
                  <a:schemeClr val="tx1"/>
                </a:solidFill>
              </a:rPr>
              <a:t>为变换频率； </a:t>
            </a:r>
            <a:r>
              <a:rPr lang="en-US" altLang="zh-CN" sz="2000">
                <a:solidFill>
                  <a:schemeClr val="tx1"/>
                </a:solidFill>
              </a:rPr>
              <a:t>m, n </a:t>
            </a:r>
            <a:r>
              <a:rPr lang="zh-CN" altLang="en-US" sz="2000">
                <a:solidFill>
                  <a:schemeClr val="tx1"/>
                </a:solidFill>
              </a:rPr>
              <a:t>为空间座标</a:t>
            </a:r>
          </a:p>
          <a:p>
            <a:pPr eaLnBrk="1" hangingPunct="1">
              <a:buClr>
                <a:srgbClr val="FF6600"/>
              </a:buClr>
              <a:buSzTx/>
            </a:pPr>
            <a:r>
              <a:rPr lang="en-US" altLang="zh-CN" sz="2000">
                <a:solidFill>
                  <a:schemeClr val="tx1"/>
                </a:solidFill>
              </a:rPr>
              <a:t>v(k,l) </a:t>
            </a:r>
            <a:r>
              <a:rPr lang="zh-CN" altLang="en-US" sz="2000">
                <a:solidFill>
                  <a:schemeClr val="tx1"/>
                </a:solidFill>
              </a:rPr>
              <a:t>为 </a:t>
            </a:r>
            <a:r>
              <a:rPr lang="en-US" altLang="zh-CN" sz="2000">
                <a:solidFill>
                  <a:schemeClr val="tx1"/>
                </a:solidFill>
              </a:rPr>
              <a:t>DCT </a:t>
            </a:r>
            <a:r>
              <a:rPr lang="zh-CN" altLang="en-US" sz="2000">
                <a:solidFill>
                  <a:schemeClr val="tx1"/>
                </a:solidFill>
              </a:rPr>
              <a:t>系数</a:t>
            </a:r>
            <a:r>
              <a:rPr lang="en-US" altLang="zh-CN" sz="2000">
                <a:solidFill>
                  <a:schemeClr val="tx1"/>
                </a:solidFill>
              </a:rPr>
              <a:t>; u(m,n) </a:t>
            </a:r>
            <a:r>
              <a:rPr lang="zh-CN" altLang="en-US" sz="2000">
                <a:solidFill>
                  <a:schemeClr val="tx1"/>
                </a:solidFill>
              </a:rPr>
              <a:t>原始图象信号</a:t>
            </a:r>
          </a:p>
          <a:p>
            <a:pPr eaLnBrk="1" hangingPunct="1">
              <a:spcBef>
                <a:spcPts val="500"/>
              </a:spcBef>
              <a:spcAft>
                <a:spcPts val="500"/>
              </a:spcAft>
              <a:buClr>
                <a:srgbClr val="FF6600"/>
              </a:buClr>
              <a:buSzTx/>
            </a:pPr>
            <a:r>
              <a:rPr lang="en-US" altLang="zh-CN" sz="2000">
                <a:solidFill>
                  <a:schemeClr val="tx1"/>
                </a:solidFill>
              </a:rPr>
              <a:t>v(k, l) </a:t>
            </a:r>
            <a:r>
              <a:rPr lang="zh-CN" altLang="en-US" sz="2000">
                <a:solidFill>
                  <a:schemeClr val="tx1"/>
                </a:solidFill>
              </a:rPr>
              <a:t>中 </a:t>
            </a:r>
            <a:r>
              <a:rPr lang="en-US" altLang="zh-CN" sz="2000">
                <a:solidFill>
                  <a:schemeClr val="tx1"/>
                </a:solidFill>
              </a:rPr>
              <a:t>v(0,0) </a:t>
            </a:r>
            <a:r>
              <a:rPr lang="zh-CN" altLang="en-US" sz="2000">
                <a:solidFill>
                  <a:schemeClr val="tx1"/>
                </a:solidFill>
              </a:rPr>
              <a:t>称为直流系数，其它的称为交流系数。</a:t>
            </a:r>
          </a:p>
        </p:txBody>
      </p:sp>
    </p:spTree>
    <p:extLst>
      <p:ext uri="{BB962C8B-B14F-4D97-AF65-F5344CB8AC3E}">
        <p14:creationId xmlns:p14="http://schemas.microsoft.com/office/powerpoint/2010/main" val="2390417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变换编码</a:t>
            </a:r>
          </a:p>
        </p:txBody>
      </p:sp>
      <p:sp>
        <p:nvSpPr>
          <p:cNvPr id="59395" name="Rectangle 3"/>
          <p:cNvSpPr>
            <a:spLocks noGrp="1" noChangeArrowheads="1"/>
          </p:cNvSpPr>
          <p:nvPr>
            <p:ph type="body" idx="4294967295"/>
          </p:nvPr>
        </p:nvSpPr>
        <p:spPr>
          <a:xfrm>
            <a:off x="381000" y="1371600"/>
            <a:ext cx="7848600" cy="2057400"/>
          </a:xfrm>
        </p:spPr>
        <p:txBody>
          <a:bodyPr/>
          <a:lstStyle/>
          <a:p>
            <a:pPr eaLnBrk="1" hangingPunct="1"/>
            <a:r>
              <a:rPr lang="zh-CN" altLang="en-US"/>
              <a:t>变换编码</a:t>
            </a:r>
          </a:p>
          <a:p>
            <a:pPr lvl="1" eaLnBrk="1" hangingPunct="1"/>
            <a:r>
              <a:rPr lang="zh-CN" altLang="en-US" sz="1400"/>
              <a:t>能够实现对能量的压缩，将能量集中到少数几个“重要”的数据上；</a:t>
            </a:r>
          </a:p>
          <a:p>
            <a:pPr lvl="1" eaLnBrk="1" hangingPunct="1"/>
            <a:r>
              <a:rPr lang="zh-CN" altLang="en-US" sz="1400">
                <a:latin typeface="宋体" pitchFamily="2" charset="-122"/>
                <a:ea typeface="宋体" pitchFamily="2" charset="-122"/>
              </a:rPr>
              <a:t>离散余弦变换</a:t>
            </a:r>
            <a:r>
              <a:rPr lang="en-US" altLang="zh-CN" sz="1400">
                <a:latin typeface="Times New Roman" pitchFamily="18" charset="0"/>
              </a:rPr>
              <a:t>DCT</a:t>
            </a:r>
            <a:r>
              <a:rPr lang="zh-CN" altLang="en-US" sz="1400">
                <a:latin typeface="宋体" pitchFamily="2" charset="-122"/>
                <a:ea typeface="宋体" pitchFamily="2" charset="-122"/>
              </a:rPr>
              <a:t>（</a:t>
            </a:r>
            <a:r>
              <a:rPr lang="en-US" altLang="zh-CN" sz="1400">
                <a:latin typeface="Times New Roman" pitchFamily="18" charset="0"/>
              </a:rPr>
              <a:t>Discrete Cosine Transform</a:t>
            </a:r>
            <a:r>
              <a:rPr lang="zh-CN" altLang="en-US" sz="1400">
                <a:latin typeface="宋体" pitchFamily="2" charset="-122"/>
                <a:ea typeface="宋体" pitchFamily="2" charset="-122"/>
              </a:rPr>
              <a:t>）</a:t>
            </a:r>
          </a:p>
          <a:p>
            <a:pPr lvl="1" eaLnBrk="1" hangingPunct="1"/>
            <a:r>
              <a:rPr lang="zh-CN" altLang="en-US" sz="1400">
                <a:latin typeface="宋体" pitchFamily="2" charset="-122"/>
                <a:ea typeface="宋体" pitchFamily="2" charset="-122"/>
              </a:rPr>
              <a:t>离散小波变换</a:t>
            </a:r>
            <a:r>
              <a:rPr lang="en-US" altLang="zh-CN" sz="1400">
                <a:latin typeface="Times New Roman" pitchFamily="18" charset="0"/>
              </a:rPr>
              <a:t>DWT</a:t>
            </a:r>
            <a:r>
              <a:rPr lang="zh-CN" altLang="en-US" sz="1400">
                <a:latin typeface="宋体" pitchFamily="2" charset="-122"/>
                <a:ea typeface="宋体" pitchFamily="2" charset="-122"/>
              </a:rPr>
              <a:t>（</a:t>
            </a:r>
            <a:r>
              <a:rPr lang="en-US" altLang="zh-CN" sz="1400">
                <a:latin typeface="Times New Roman" pitchFamily="18" charset="0"/>
              </a:rPr>
              <a:t>Discrete Wavelet Transform</a:t>
            </a:r>
            <a:r>
              <a:rPr lang="zh-CN" altLang="en-US" sz="1400">
                <a:latin typeface="宋体" pitchFamily="2" charset="-122"/>
                <a:ea typeface="宋体" pitchFamily="2" charset="-122"/>
              </a:rPr>
              <a:t>）</a:t>
            </a:r>
          </a:p>
          <a:p>
            <a:pPr lvl="1" eaLnBrk="1" hangingPunct="1"/>
            <a:r>
              <a:rPr lang="zh-CN" altLang="en-US" sz="1400"/>
              <a:t> 变换的基本单元：</a:t>
            </a:r>
            <a:r>
              <a:rPr lang="en-US" altLang="zh-CN" sz="1400">
                <a:latin typeface="Times New Roman" pitchFamily="18" charset="0"/>
              </a:rPr>
              <a:t>8×8</a:t>
            </a:r>
            <a:r>
              <a:rPr lang="en-US" altLang="zh-CN" sz="1400"/>
              <a:t> </a:t>
            </a:r>
            <a:r>
              <a:rPr lang="zh-CN" altLang="en-US" sz="1400"/>
              <a:t>像素块</a:t>
            </a:r>
          </a:p>
          <a:p>
            <a:pPr lvl="1" eaLnBrk="1" hangingPunct="1">
              <a:buFont typeface="Wingdings" pitchFamily="2" charset="2"/>
              <a:buNone/>
            </a:pPr>
            <a:endParaRPr lang="en-US" altLang="zh-CN" sz="1400"/>
          </a:p>
        </p:txBody>
      </p:sp>
      <p:sp>
        <p:nvSpPr>
          <p:cNvPr id="59396" name="Rectangle 4"/>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59397" name="Rectangle 5"/>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59398" name="Rectangle 6"/>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59399" name="Rectangle 7"/>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59400" name="Rectangle 8"/>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pic>
        <p:nvPicPr>
          <p:cNvPr id="5940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3571875"/>
            <a:ext cx="25003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3571875"/>
            <a:ext cx="24288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13"/>
          <p:cNvSpPr>
            <a:spLocks noChangeArrowheads="1"/>
          </p:cNvSpPr>
          <p:nvPr/>
        </p:nvSpPr>
        <p:spPr bwMode="auto">
          <a:xfrm>
            <a:off x="2814638"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pic>
        <p:nvPicPr>
          <p:cNvPr id="5940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063" y="3571875"/>
            <a:ext cx="2428875"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0905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lstStyle/>
          <a:p>
            <a:pPr eaLnBrk="1" hangingPunct="1"/>
            <a:r>
              <a:rPr lang="zh-CN" altLang="en-US"/>
              <a:t>帧间预测编码</a:t>
            </a:r>
          </a:p>
        </p:txBody>
      </p:sp>
      <p:sp>
        <p:nvSpPr>
          <p:cNvPr id="17411" name="Rectangle 1027"/>
          <p:cNvSpPr>
            <a:spLocks noGrp="1" noChangeArrowheads="1"/>
          </p:cNvSpPr>
          <p:nvPr>
            <p:ph type="body" idx="1"/>
          </p:nvPr>
        </p:nvSpPr>
        <p:spPr>
          <a:xfrm>
            <a:off x="381000" y="1371600"/>
            <a:ext cx="8229600" cy="617538"/>
          </a:xfrm>
        </p:spPr>
        <p:txBody>
          <a:bodyPr/>
          <a:lstStyle/>
          <a:p>
            <a:pPr eaLnBrk="1" hangingPunct="1">
              <a:lnSpc>
                <a:spcPct val="90000"/>
              </a:lnSpc>
            </a:pPr>
            <a:r>
              <a:rPr lang="zh-CN" altLang="en-US"/>
              <a:t>如何去除时间冗余？</a:t>
            </a:r>
          </a:p>
        </p:txBody>
      </p:sp>
      <p:sp>
        <p:nvSpPr>
          <p:cNvPr id="17412"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7413"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7414"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7415"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sp>
        <p:nvSpPr>
          <p:cNvPr id="17416" name="Rectangle 1032"/>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pPr>
            <a:endParaRPr lang="zh-CN" altLang="en-US" sz="2800" b="1">
              <a:solidFill>
                <a:srgbClr val="0000FF"/>
              </a:solidFill>
            </a:endParaRPr>
          </a:p>
        </p:txBody>
      </p:sp>
      <p:grpSp>
        <p:nvGrpSpPr>
          <p:cNvPr id="3" name="组合 2"/>
          <p:cNvGrpSpPr>
            <a:grpSpLocks/>
          </p:cNvGrpSpPr>
          <p:nvPr/>
        </p:nvGrpSpPr>
        <p:grpSpPr bwMode="auto">
          <a:xfrm>
            <a:off x="604838" y="4132263"/>
            <a:ext cx="8201025" cy="2141537"/>
            <a:chOff x="604838" y="4132263"/>
            <a:chExt cx="8201025" cy="2141537"/>
          </a:xfrm>
        </p:grpSpPr>
        <p:pic>
          <p:nvPicPr>
            <p:cNvPr id="1742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4838" y="4132263"/>
              <a:ext cx="8201025" cy="12700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
          <p:nvSpPr>
            <p:cNvPr id="21" name="Rectangle 1027"/>
            <p:cNvSpPr txBox="1">
              <a:spLocks noChangeArrowheads="1"/>
            </p:cNvSpPr>
            <p:nvPr/>
          </p:nvSpPr>
          <p:spPr bwMode="auto">
            <a:xfrm>
              <a:off x="7313613" y="4259263"/>
              <a:ext cx="113823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solidFill>
                    <a:srgbClr val="FF0000"/>
                  </a:solidFill>
                </a:rPr>
                <a:t>解码端</a:t>
              </a:r>
            </a:p>
          </p:txBody>
        </p:sp>
        <p:sp>
          <p:nvSpPr>
            <p:cNvPr id="22" name="Rectangle 1027"/>
            <p:cNvSpPr txBox="1">
              <a:spLocks noChangeArrowheads="1"/>
            </p:cNvSpPr>
            <p:nvPr/>
          </p:nvSpPr>
          <p:spPr bwMode="auto">
            <a:xfrm>
              <a:off x="7208838" y="6021388"/>
              <a:ext cx="88106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原始值</a:t>
              </a:r>
            </a:p>
          </p:txBody>
        </p:sp>
        <p:sp>
          <p:nvSpPr>
            <p:cNvPr id="23" name="Rectangle 1027"/>
            <p:cNvSpPr txBox="1">
              <a:spLocks noChangeArrowheads="1"/>
            </p:cNvSpPr>
            <p:nvPr/>
          </p:nvSpPr>
          <p:spPr bwMode="auto">
            <a:xfrm>
              <a:off x="4265613" y="6021388"/>
              <a:ext cx="113823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预测值</a:t>
              </a:r>
            </a:p>
          </p:txBody>
        </p:sp>
        <p:sp>
          <p:nvSpPr>
            <p:cNvPr id="24" name="Rectangle 1027"/>
            <p:cNvSpPr txBox="1">
              <a:spLocks noChangeArrowheads="1"/>
            </p:cNvSpPr>
            <p:nvPr/>
          </p:nvSpPr>
          <p:spPr bwMode="auto">
            <a:xfrm>
              <a:off x="1395413" y="601821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差值</a:t>
              </a:r>
            </a:p>
          </p:txBody>
        </p:sp>
        <p:pic>
          <p:nvPicPr>
            <p:cNvPr id="17429"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55663" y="4516438"/>
              <a:ext cx="7699375" cy="1525587"/>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grpSp>
      <p:grpSp>
        <p:nvGrpSpPr>
          <p:cNvPr id="2" name="组合 1"/>
          <p:cNvGrpSpPr>
            <a:grpSpLocks/>
          </p:cNvGrpSpPr>
          <p:nvPr/>
        </p:nvGrpSpPr>
        <p:grpSpPr bwMode="auto">
          <a:xfrm>
            <a:off x="798513" y="2060575"/>
            <a:ext cx="7734300" cy="2071688"/>
            <a:chOff x="798513" y="2060575"/>
            <a:chExt cx="7734300" cy="2071688"/>
          </a:xfrm>
        </p:grpSpPr>
        <p:sp>
          <p:nvSpPr>
            <p:cNvPr id="15" name="Rectangle 1027"/>
            <p:cNvSpPr txBox="1">
              <a:spLocks noChangeArrowheads="1"/>
            </p:cNvSpPr>
            <p:nvPr/>
          </p:nvSpPr>
          <p:spPr bwMode="auto">
            <a:xfrm>
              <a:off x="1387475" y="2103438"/>
              <a:ext cx="88106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原始值</a:t>
              </a:r>
            </a:p>
          </p:txBody>
        </p:sp>
        <p:sp>
          <p:nvSpPr>
            <p:cNvPr id="16" name="Rectangle 1027"/>
            <p:cNvSpPr txBox="1">
              <a:spLocks noChangeArrowheads="1"/>
            </p:cNvSpPr>
            <p:nvPr/>
          </p:nvSpPr>
          <p:spPr bwMode="auto">
            <a:xfrm>
              <a:off x="4135438" y="2063750"/>
              <a:ext cx="1138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预测值</a:t>
              </a:r>
            </a:p>
          </p:txBody>
        </p:sp>
        <p:sp>
          <p:nvSpPr>
            <p:cNvPr id="17" name="Rectangle 1027"/>
            <p:cNvSpPr txBox="1">
              <a:spLocks noChangeArrowheads="1"/>
            </p:cNvSpPr>
            <p:nvPr/>
          </p:nvSpPr>
          <p:spPr bwMode="auto">
            <a:xfrm>
              <a:off x="7164388" y="2060575"/>
              <a:ext cx="6731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t>差值</a:t>
              </a:r>
            </a:p>
          </p:txBody>
        </p:sp>
        <p:sp>
          <p:nvSpPr>
            <p:cNvPr id="18" name="Rectangle 1027"/>
            <p:cNvSpPr txBox="1">
              <a:spLocks noChangeArrowheads="1"/>
            </p:cNvSpPr>
            <p:nvPr/>
          </p:nvSpPr>
          <p:spPr bwMode="auto">
            <a:xfrm>
              <a:off x="7313613" y="3879850"/>
              <a:ext cx="113823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90000"/>
                </a:lnSpc>
                <a:buFont typeface="Wingdings" pitchFamily="2" charset="2"/>
                <a:buNone/>
                <a:defRPr/>
              </a:pPr>
              <a:r>
                <a:rPr lang="zh-CN" altLang="en-US" sz="1800" kern="0" dirty="0">
                  <a:solidFill>
                    <a:srgbClr val="FF0000"/>
                  </a:solidFill>
                </a:rPr>
                <a:t>编码端</a:t>
              </a:r>
            </a:p>
          </p:txBody>
        </p:sp>
        <p:pic>
          <p:nvPicPr>
            <p:cNvPr id="17423"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8513" y="2389188"/>
              <a:ext cx="7734300" cy="1522412"/>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grpSp>
    </p:spTree>
    <p:extLst>
      <p:ext uri="{BB962C8B-B14F-4D97-AF65-F5344CB8AC3E}">
        <p14:creationId xmlns:p14="http://schemas.microsoft.com/office/powerpoint/2010/main" val="283791022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1026"/>
          <p:cNvSpPr>
            <a:spLocks noGrp="1" noChangeArrowheads="1"/>
          </p:cNvSpPr>
          <p:nvPr>
            <p:ph type="title" idx="4294967295"/>
          </p:nvPr>
        </p:nvSpPr>
        <p:spPr/>
        <p:txBody>
          <a:bodyPr/>
          <a:lstStyle/>
          <a:p>
            <a:pPr eaLnBrk="1" hangingPunct="1">
              <a:defRPr/>
            </a:pPr>
            <a:r>
              <a:rPr lang="zh-CN" altLang="en-US" noProof="1">
                <a:effectLst>
                  <a:outerShdw blurRad="38100" dist="38100" dir="2700000">
                    <a:srgbClr val="C0C0C0"/>
                  </a:outerShdw>
                </a:effectLst>
              </a:rPr>
              <a:t>视频压缩的可行性</a:t>
            </a:r>
          </a:p>
        </p:txBody>
      </p:sp>
      <p:sp>
        <p:nvSpPr>
          <p:cNvPr id="60419" name="Rectangle 1027"/>
          <p:cNvSpPr>
            <a:spLocks noGrp="1" noChangeArrowheads="1"/>
          </p:cNvSpPr>
          <p:nvPr>
            <p:ph type="body" idx="4294967295"/>
          </p:nvPr>
        </p:nvSpPr>
        <p:spPr>
          <a:xfrm>
            <a:off x="468313" y="1628775"/>
            <a:ext cx="7878762" cy="4610100"/>
          </a:xfrm>
        </p:spPr>
        <p:txBody>
          <a:bodyPr/>
          <a:lstStyle/>
          <a:p>
            <a:pPr eaLnBrk="1" hangingPunct="1"/>
            <a:r>
              <a:rPr lang="zh-CN" altLang="en-US"/>
              <a:t>视频压缩的基本依据  </a:t>
            </a:r>
          </a:p>
          <a:p>
            <a:pPr lvl="1" eaLnBrk="1" hangingPunct="1"/>
            <a:r>
              <a:rPr lang="zh-CN" altLang="en-US" sz="1600"/>
              <a:t>时间冗余</a:t>
            </a:r>
            <a:r>
              <a:rPr lang="en-US" altLang="zh-CN" sz="1600"/>
              <a:t>/</a:t>
            </a:r>
            <a:r>
              <a:rPr lang="zh-CN" altLang="en-US" sz="1600"/>
              <a:t>空间冗余</a:t>
            </a:r>
          </a:p>
          <a:p>
            <a:pPr lvl="1" eaLnBrk="1" hangingPunct="1"/>
            <a:r>
              <a:rPr lang="zh-CN" altLang="en-US" sz="1600"/>
              <a:t>频率冗余</a:t>
            </a:r>
          </a:p>
          <a:p>
            <a:pPr lvl="1" eaLnBrk="1" hangingPunct="1"/>
            <a:r>
              <a:rPr lang="zh-CN" altLang="en-US" sz="1600">
                <a:solidFill>
                  <a:srgbClr val="FF0000"/>
                </a:solidFill>
              </a:rPr>
              <a:t>视觉冗余</a:t>
            </a:r>
          </a:p>
          <a:p>
            <a:pPr lvl="1" eaLnBrk="1" hangingPunct="1"/>
            <a:r>
              <a:rPr lang="zh-CN" altLang="en-US" sz="1600"/>
              <a:t>熵冗余</a:t>
            </a:r>
            <a:endParaRPr lang="en-US" altLang="zh-CN" sz="1600"/>
          </a:p>
          <a:p>
            <a:pPr lvl="1" eaLnBrk="1" hangingPunct="1"/>
            <a:endParaRPr lang="zh-CN" altLang="en-US" sz="1600">
              <a:solidFill>
                <a:srgbClr val="FF0000"/>
              </a:solidFill>
            </a:endParaRPr>
          </a:p>
          <a:p>
            <a:pPr lvl="1" eaLnBrk="1" hangingPunct="1">
              <a:buFont typeface="Wingdings" pitchFamily="2" charset="2"/>
              <a:buNone/>
            </a:pPr>
            <a:endParaRPr lang="zh-CN" altLang="en-US" sz="1600"/>
          </a:p>
          <a:p>
            <a:pPr eaLnBrk="1" hangingPunct="1"/>
            <a:r>
              <a:rPr lang="zh-CN" altLang="en-US"/>
              <a:t>视频压缩的基本方法  </a:t>
            </a:r>
          </a:p>
          <a:p>
            <a:pPr lvl="1" eaLnBrk="1" hangingPunct="1"/>
            <a:r>
              <a:rPr lang="zh-CN" altLang="en-US" sz="1600"/>
              <a:t>帧间预测编码</a:t>
            </a:r>
            <a:r>
              <a:rPr lang="en-US" altLang="zh-CN" sz="1600"/>
              <a:t>/</a:t>
            </a:r>
            <a:r>
              <a:rPr lang="zh-CN" altLang="en-US" sz="1600"/>
              <a:t>帧内预测编码</a:t>
            </a:r>
          </a:p>
          <a:p>
            <a:pPr lvl="1" eaLnBrk="1" hangingPunct="1"/>
            <a:r>
              <a:rPr lang="zh-CN" altLang="en-US" sz="1600"/>
              <a:t>变换编码 </a:t>
            </a:r>
          </a:p>
          <a:p>
            <a:pPr lvl="1" eaLnBrk="1" hangingPunct="1"/>
            <a:r>
              <a:rPr lang="zh-CN" altLang="en-US" sz="1600">
                <a:solidFill>
                  <a:srgbClr val="FF0000"/>
                </a:solidFill>
              </a:rPr>
              <a:t>量化编码</a:t>
            </a:r>
          </a:p>
          <a:p>
            <a:pPr lvl="1" eaLnBrk="1" hangingPunct="1"/>
            <a:r>
              <a:rPr lang="zh-CN" altLang="en-US" sz="1600"/>
              <a:t>熵编码</a:t>
            </a:r>
            <a:endParaRPr lang="en-US" altLang="zh-CN" sz="1600"/>
          </a:p>
        </p:txBody>
      </p:sp>
      <p:sp>
        <p:nvSpPr>
          <p:cNvPr id="60420"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60421"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60422"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60423"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
        <p:nvSpPr>
          <p:cNvPr id="60424" name="Rectangle 1033"/>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endParaRPr lang="zh-CN" altLang="en-US">
              <a:cs typeface="Times New Roman" pitchFamily="18" charset="0"/>
            </a:endParaRPr>
          </a:p>
        </p:txBody>
      </p:sp>
    </p:spTree>
    <p:extLst>
      <p:ext uri="{BB962C8B-B14F-4D97-AF65-F5344CB8AC3E}">
        <p14:creationId xmlns:p14="http://schemas.microsoft.com/office/powerpoint/2010/main" val="30725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7"/>
          <p:cNvSpPr>
            <a:spLocks noGrp="1" noChangeArrowheads="1"/>
          </p:cNvSpPr>
          <p:nvPr>
            <p:ph type="body" idx="4294967295"/>
          </p:nvPr>
        </p:nvSpPr>
        <p:spPr>
          <a:xfrm>
            <a:off x="381000" y="1371600"/>
            <a:ext cx="8001000" cy="2438400"/>
          </a:xfrm>
        </p:spPr>
        <p:txBody>
          <a:bodyPr/>
          <a:lstStyle/>
          <a:p>
            <a:pPr eaLnBrk="1" hangingPunct="1"/>
            <a:r>
              <a:rPr lang="zh-CN" altLang="en-US"/>
              <a:t>视觉冗余</a:t>
            </a:r>
          </a:p>
          <a:p>
            <a:pPr lvl="1" eaLnBrk="1" hangingPunct="1"/>
            <a:r>
              <a:rPr lang="zh-CN" altLang="en-US" sz="1400"/>
              <a:t>视觉系统是非均匀和非线性的，对不同的变化感知程度不同</a:t>
            </a:r>
          </a:p>
          <a:p>
            <a:pPr lvl="1" eaLnBrk="1" hangingPunct="1"/>
            <a:r>
              <a:rPr lang="zh-CN" altLang="en-US" sz="1400"/>
              <a:t>对低频信息（基本信息）感知程度较强</a:t>
            </a:r>
          </a:p>
          <a:p>
            <a:pPr lvl="1" eaLnBrk="1" hangingPunct="1"/>
            <a:r>
              <a:rPr lang="zh-CN" altLang="en-US" sz="1400"/>
              <a:t>对高频信息（细节信息）感知程度较弱</a:t>
            </a:r>
          </a:p>
          <a:p>
            <a:pPr lvl="1" eaLnBrk="1" hangingPunct="1">
              <a:buFont typeface="Wingdings" pitchFamily="2" charset="2"/>
              <a:buNone/>
            </a:pPr>
            <a:endParaRPr lang="zh-CN" altLang="en-US" sz="1400"/>
          </a:p>
          <a:p>
            <a:pPr lvl="1" eaLnBrk="1" hangingPunct="1">
              <a:buFont typeface="Wingdings" pitchFamily="2" charset="2"/>
              <a:buNone/>
            </a:pPr>
            <a:endParaRPr lang="en-US" altLang="zh-CN" sz="1400"/>
          </a:p>
        </p:txBody>
      </p:sp>
      <p:sp>
        <p:nvSpPr>
          <p:cNvPr id="61443" name="Rectangle 1028"/>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1444" name="Rectangle 1029"/>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1445" name="Rectangle 1030"/>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1446" name="Rectangle 1031"/>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1447" name="Rectangle 1032"/>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pic>
        <p:nvPicPr>
          <p:cNvPr id="61448"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286125"/>
            <a:ext cx="28956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pic>
        <p:nvPicPr>
          <p:cNvPr id="6145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3286125"/>
            <a:ext cx="278606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30744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y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6" descr="newpf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859338" y="2284413"/>
            <a:ext cx="3811587"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6"/>
          <p:cNvSpPr txBox="1">
            <a:spLocks noChangeArrowheads="1"/>
          </p:cNvSpPr>
          <p:nvPr/>
        </p:nvSpPr>
        <p:spPr bwMode="auto">
          <a:xfrm>
            <a:off x="468313" y="1474788"/>
            <a:ext cx="669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舍弃高频部分，保留部分为</a:t>
            </a:r>
            <a:r>
              <a:rPr lang="en-US" altLang="zh-CN" sz="1800">
                <a:solidFill>
                  <a:srgbClr val="000000"/>
                </a:solidFill>
                <a:latin typeface="Courier New" pitchFamily="49" charset="0"/>
                <a:ea typeface="楷体_GB2312" pitchFamily="49" charset="-122"/>
              </a:rPr>
              <a:t>387×360</a:t>
            </a:r>
            <a:endParaRPr lang="zh-CN" altLang="en-US" sz="1800">
              <a:solidFill>
                <a:srgbClr val="000000"/>
              </a:solidFill>
              <a:latin typeface="Courier New" pitchFamily="49" charset="0"/>
              <a:ea typeface="楷体_GB2312" pitchFamily="49" charset="-122"/>
            </a:endParaRPr>
          </a:p>
        </p:txBody>
      </p:sp>
      <p:sp>
        <p:nvSpPr>
          <p:cNvPr id="62469"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686284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6"/>
          <p:cNvSpPr txBox="1">
            <a:spLocks noChangeArrowheads="1"/>
          </p:cNvSpPr>
          <p:nvPr/>
        </p:nvSpPr>
        <p:spPr bwMode="auto">
          <a:xfrm>
            <a:off x="468313" y="1474788"/>
            <a:ext cx="669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舍弃高频部分，保留部分为</a:t>
            </a:r>
            <a:r>
              <a:rPr lang="en-US" altLang="zh-CN" sz="1800">
                <a:solidFill>
                  <a:srgbClr val="000000"/>
                </a:solidFill>
                <a:latin typeface="Courier New" pitchFamily="49" charset="0"/>
                <a:ea typeface="楷体_GB2312" pitchFamily="49" charset="-122"/>
              </a:rPr>
              <a:t>258×240</a:t>
            </a:r>
            <a:endParaRPr lang="zh-CN" altLang="en-US" sz="1800">
              <a:solidFill>
                <a:srgbClr val="000000"/>
              </a:solidFill>
              <a:latin typeface="Courier New" pitchFamily="49" charset="0"/>
              <a:ea typeface="楷体_GB2312" pitchFamily="49" charset="-122"/>
            </a:endParaRPr>
          </a:p>
        </p:txBody>
      </p:sp>
      <p:pic>
        <p:nvPicPr>
          <p:cNvPr id="63491" name="Picture 4" descr="y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6" descr="newp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4143627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6"/>
          <p:cNvSpPr txBox="1">
            <a:spLocks noChangeArrowheads="1"/>
          </p:cNvSpPr>
          <p:nvPr/>
        </p:nvSpPr>
        <p:spPr bwMode="auto">
          <a:xfrm>
            <a:off x="468313" y="1474788"/>
            <a:ext cx="669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舍弃高频部分，保留部分为</a:t>
            </a:r>
            <a:r>
              <a:rPr lang="en-US" altLang="zh-CN" sz="1800">
                <a:solidFill>
                  <a:srgbClr val="000000"/>
                </a:solidFill>
                <a:latin typeface="Courier New" pitchFamily="49" charset="0"/>
                <a:ea typeface="楷体_GB2312" pitchFamily="49" charset="-122"/>
              </a:rPr>
              <a:t>130×120</a:t>
            </a:r>
            <a:endParaRPr lang="zh-CN" altLang="en-US" sz="1800">
              <a:solidFill>
                <a:srgbClr val="000000"/>
              </a:solidFill>
              <a:latin typeface="Courier New" pitchFamily="49" charset="0"/>
              <a:ea typeface="楷体_GB2312" pitchFamily="49" charset="-122"/>
            </a:endParaRPr>
          </a:p>
        </p:txBody>
      </p:sp>
      <p:pic>
        <p:nvPicPr>
          <p:cNvPr id="64515" name="Picture 4" descr="y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6" descr="newp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218459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6"/>
          <p:cNvSpPr txBox="1">
            <a:spLocks noChangeArrowheads="1"/>
          </p:cNvSpPr>
          <p:nvPr/>
        </p:nvSpPr>
        <p:spPr bwMode="auto">
          <a:xfrm>
            <a:off x="468313" y="1474788"/>
            <a:ext cx="669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舍弃高频部分，保留部分为</a:t>
            </a:r>
            <a:r>
              <a:rPr lang="en-US" altLang="zh-CN" sz="1800">
                <a:solidFill>
                  <a:srgbClr val="000000"/>
                </a:solidFill>
                <a:latin typeface="Courier New" pitchFamily="49" charset="0"/>
                <a:ea typeface="楷体_GB2312" pitchFamily="49" charset="-122"/>
              </a:rPr>
              <a:t>65×60</a:t>
            </a:r>
            <a:endParaRPr lang="zh-CN" altLang="en-US" sz="1800">
              <a:solidFill>
                <a:srgbClr val="000000"/>
              </a:solidFill>
              <a:latin typeface="Courier New" pitchFamily="49" charset="0"/>
              <a:ea typeface="楷体_GB2312" pitchFamily="49" charset="-122"/>
            </a:endParaRPr>
          </a:p>
        </p:txBody>
      </p:sp>
      <p:pic>
        <p:nvPicPr>
          <p:cNvPr id="65539" name="Picture 4" descr="y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6" descr="newp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61235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6"/>
          <p:cNvSpPr txBox="1">
            <a:spLocks noChangeArrowheads="1"/>
          </p:cNvSpPr>
          <p:nvPr/>
        </p:nvSpPr>
        <p:spPr bwMode="auto">
          <a:xfrm>
            <a:off x="468313" y="1474788"/>
            <a:ext cx="763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舍弃少量的低频部分，舍弃部分为</a:t>
            </a:r>
            <a:r>
              <a:rPr lang="en-US" altLang="zh-CN" sz="1800">
                <a:solidFill>
                  <a:srgbClr val="000000"/>
                </a:solidFill>
                <a:latin typeface="Courier New" pitchFamily="49" charset="0"/>
                <a:ea typeface="楷体_GB2312" pitchFamily="49" charset="-122"/>
              </a:rPr>
              <a:t>15×15</a:t>
            </a:r>
            <a:endParaRPr lang="zh-CN" altLang="en-US" sz="1800">
              <a:solidFill>
                <a:srgbClr val="000000"/>
              </a:solidFill>
              <a:latin typeface="Courier New" pitchFamily="49" charset="0"/>
              <a:ea typeface="楷体_GB2312" pitchFamily="49" charset="-122"/>
            </a:endParaRPr>
          </a:p>
        </p:txBody>
      </p:sp>
      <p:pic>
        <p:nvPicPr>
          <p:cNvPr id="66563" name="Picture 4" descr="newy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6" descr="newpf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803430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idx="4294967295"/>
          </p:nvPr>
        </p:nvSpPr>
        <p:spPr>
          <a:xfrm>
            <a:off x="381000" y="1371600"/>
            <a:ext cx="8001000" cy="2438400"/>
          </a:xfrm>
        </p:spPr>
        <p:txBody>
          <a:bodyPr/>
          <a:lstStyle/>
          <a:p>
            <a:pPr eaLnBrk="1" hangingPunct="1"/>
            <a:r>
              <a:rPr lang="zh-CN" altLang="en-US" dirty="0"/>
              <a:t>量化编码</a:t>
            </a:r>
          </a:p>
          <a:p>
            <a:pPr lvl="1" eaLnBrk="1" hangingPunct="1"/>
            <a:r>
              <a:rPr lang="zh-CN" altLang="en-US" sz="1400" dirty="0"/>
              <a:t>去掉高频信息，保留低频信息</a:t>
            </a:r>
          </a:p>
          <a:p>
            <a:pPr lvl="1" eaLnBrk="1" hangingPunct="1"/>
            <a:r>
              <a:rPr lang="zh-CN" altLang="en-US" sz="1400" dirty="0"/>
              <a:t>编码端：原始值 </a:t>
            </a:r>
            <a:r>
              <a:rPr lang="en-US" altLang="zh-CN" sz="1400" dirty="0"/>
              <a:t>/ </a:t>
            </a:r>
            <a:r>
              <a:rPr lang="zh-CN" altLang="en-US" sz="1400" dirty="0"/>
              <a:t>量化步长 ＝ 量化值</a:t>
            </a:r>
          </a:p>
          <a:p>
            <a:pPr lvl="1" eaLnBrk="1" hangingPunct="1"/>
            <a:r>
              <a:rPr lang="zh-CN" altLang="en-US" sz="1400" dirty="0"/>
              <a:t>解码端：量化值 </a:t>
            </a:r>
            <a:r>
              <a:rPr lang="en-US" altLang="zh-CN" sz="1400" dirty="0"/>
              <a:t>X </a:t>
            </a:r>
            <a:r>
              <a:rPr lang="zh-CN" altLang="en-US" sz="1400" dirty="0"/>
              <a:t>量化步长 ＝ 重建值</a:t>
            </a:r>
          </a:p>
          <a:p>
            <a:pPr lvl="1" eaLnBrk="1" hangingPunct="1"/>
            <a:r>
              <a:rPr lang="zh-CN" altLang="en-US" sz="1400" dirty="0">
                <a:solidFill>
                  <a:srgbClr val="FF3300"/>
                </a:solidFill>
              </a:rPr>
              <a:t>加大量化步长，可以降低码率</a:t>
            </a:r>
          </a:p>
          <a:p>
            <a:pPr lvl="1" eaLnBrk="1" hangingPunct="1">
              <a:buFont typeface="Wingdings" pitchFamily="2" charset="2"/>
              <a:buNone/>
            </a:pPr>
            <a:endParaRPr lang="en-US" altLang="zh-CN" sz="1400" dirty="0"/>
          </a:p>
        </p:txBody>
      </p:sp>
      <p:sp>
        <p:nvSpPr>
          <p:cNvPr id="67587" name="Rectangle 4"/>
          <p:cNvSpPr>
            <a:spLocks noChangeArrowheads="1"/>
          </p:cNvSpPr>
          <p:nvPr/>
        </p:nvSpPr>
        <p:spPr bwMode="auto">
          <a:xfrm>
            <a:off x="3419475" y="2724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7588" name="Rectangle 5"/>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7589" name="Rectangle 6"/>
          <p:cNvSpPr>
            <a:spLocks noChangeArrowheads="1"/>
          </p:cNvSpPr>
          <p:nvPr/>
        </p:nvSpPr>
        <p:spPr bwMode="auto">
          <a:xfrm>
            <a:off x="3414713" y="2728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7590" name="Rectangle 7"/>
          <p:cNvSpPr>
            <a:spLocks noChangeArrowheads="1"/>
          </p:cNvSpPr>
          <p:nvPr/>
        </p:nvSpPr>
        <p:spPr bwMode="auto">
          <a:xfrm>
            <a:off x="3105150"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sp>
        <p:nvSpPr>
          <p:cNvPr id="67591" name="Rectangle 8"/>
          <p:cNvSpPr>
            <a:spLocks noChangeArrowheads="1"/>
          </p:cNvSpPr>
          <p:nvPr/>
        </p:nvSpPr>
        <p:spPr bwMode="auto">
          <a:xfrm>
            <a:off x="3767138" y="2719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Wingdings" pitchFamily="2" charset="2"/>
              <a:buNone/>
            </a:pPr>
            <a:endParaRPr lang="zh-CN" altLang="en-US" sz="1800">
              <a:solidFill>
                <a:schemeClr val="tx1"/>
              </a:solidFill>
            </a:endParaRPr>
          </a:p>
        </p:txBody>
      </p:sp>
      <p:pic>
        <p:nvPicPr>
          <p:cNvPr id="6759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81400"/>
            <a:ext cx="23622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581400"/>
            <a:ext cx="24384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581400"/>
            <a:ext cx="2409825"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5"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2408856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6"/>
          <p:cNvSpPr txBox="1">
            <a:spLocks noChangeArrowheads="1"/>
          </p:cNvSpPr>
          <p:nvPr/>
        </p:nvSpPr>
        <p:spPr bwMode="auto">
          <a:xfrm>
            <a:off x="468313" y="1474788"/>
            <a:ext cx="796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量化步长越大，高频部分变为零越多，细节损失就越多</a:t>
            </a:r>
          </a:p>
        </p:txBody>
      </p:sp>
      <p:pic>
        <p:nvPicPr>
          <p:cNvPr id="68611" name="Picture 4" descr="y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6" descr="newp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Tree>
    <p:extLst>
      <p:ext uri="{BB962C8B-B14F-4D97-AF65-F5344CB8AC3E}">
        <p14:creationId xmlns:p14="http://schemas.microsoft.com/office/powerpoint/2010/main" val="744580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descr="y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6" descr="newp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
        <p:nvSpPr>
          <p:cNvPr id="69637" name="TextBox 6"/>
          <p:cNvSpPr txBox="1">
            <a:spLocks noChangeArrowheads="1"/>
          </p:cNvSpPr>
          <p:nvPr/>
        </p:nvSpPr>
        <p:spPr bwMode="auto">
          <a:xfrm>
            <a:off x="468313" y="1474788"/>
            <a:ext cx="796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量化步长越大，高频部分变为零越多，细节损失就越多</a:t>
            </a:r>
          </a:p>
        </p:txBody>
      </p:sp>
    </p:spTree>
    <p:extLst>
      <p:ext uri="{BB962C8B-B14F-4D97-AF65-F5344CB8AC3E}">
        <p14:creationId xmlns:p14="http://schemas.microsoft.com/office/powerpoint/2010/main" val="400155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417638"/>
            <a:ext cx="81343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 基本概念</a:t>
            </a:r>
            <a:endParaRPr lang="en-US" altLang="zh-CN" kern="0" dirty="0"/>
          </a:p>
          <a:p>
            <a:pPr lvl="1" eaLnBrk="1" hangingPunct="1">
              <a:lnSpc>
                <a:spcPts val="2400"/>
              </a:lnSpc>
              <a:defRPr/>
            </a:pPr>
            <a:r>
              <a:rPr lang="zh-CN" altLang="en-US" sz="2000" b="1" kern="0" dirty="0"/>
              <a:t>运动估计</a:t>
            </a:r>
            <a:r>
              <a:rPr lang="zh-CN" altLang="en-US" sz="2000" kern="0" dirty="0"/>
              <a:t>：对两帧图像之间的运动位移进行估计</a:t>
            </a:r>
            <a:endParaRPr lang="en-US" altLang="zh-CN" sz="2000" kern="0" dirty="0"/>
          </a:p>
          <a:p>
            <a:pPr lvl="1" eaLnBrk="1" hangingPunct="1">
              <a:lnSpc>
                <a:spcPts val="2400"/>
              </a:lnSpc>
              <a:defRPr/>
            </a:pPr>
            <a:r>
              <a:rPr lang="zh-CN" altLang="en-US" sz="2000" b="1" kern="0" dirty="0"/>
              <a:t>运动补偿</a:t>
            </a:r>
            <a:r>
              <a:rPr lang="zh-CN" altLang="en-US" sz="2000" kern="0" dirty="0"/>
              <a:t>：根据估计得到的运动位移对图像进行对齐</a:t>
            </a:r>
            <a:endParaRPr lang="en-US" altLang="zh-CN" sz="2000" kern="0" dirty="0"/>
          </a:p>
        </p:txBody>
      </p:sp>
      <p:grpSp>
        <p:nvGrpSpPr>
          <p:cNvPr id="18436" name="Group 14"/>
          <p:cNvGrpSpPr>
            <a:grpSpLocks/>
          </p:cNvGrpSpPr>
          <p:nvPr/>
        </p:nvGrpSpPr>
        <p:grpSpPr bwMode="auto">
          <a:xfrm>
            <a:off x="1931988" y="5867400"/>
            <a:ext cx="5183187" cy="369888"/>
            <a:chOff x="1217" y="3832"/>
            <a:chExt cx="3265" cy="233"/>
          </a:xfrm>
        </p:grpSpPr>
        <p:sp>
          <p:nvSpPr>
            <p:cNvPr id="18439" name="矩形 1"/>
            <p:cNvSpPr>
              <a:spLocks noChangeArrowheads="1"/>
            </p:cNvSpPr>
            <p:nvPr/>
          </p:nvSpPr>
          <p:spPr bwMode="auto">
            <a:xfrm>
              <a:off x="1217" y="3832"/>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800">
                  <a:solidFill>
                    <a:srgbClr val="0000FF"/>
                  </a:solidFill>
                </a:rPr>
                <a:t>前一帧图像</a:t>
              </a:r>
            </a:p>
          </p:txBody>
        </p:sp>
        <p:sp>
          <p:nvSpPr>
            <p:cNvPr id="18440" name="矩形 17"/>
            <p:cNvSpPr>
              <a:spLocks noChangeArrowheads="1"/>
            </p:cNvSpPr>
            <p:nvPr/>
          </p:nvSpPr>
          <p:spPr bwMode="auto">
            <a:xfrm>
              <a:off x="3638" y="3832"/>
              <a:ext cx="8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fontAlgn="t" hangingPunct="1">
                <a:spcBef>
                  <a:spcPct val="30000"/>
                </a:spcBef>
                <a:buClr>
                  <a:srgbClr val="FF9900"/>
                </a:buClr>
                <a:buSzTx/>
                <a:buFont typeface="Wingdings" pitchFamily="2" charset="2"/>
                <a:buNone/>
              </a:pPr>
              <a:r>
                <a:rPr lang="zh-CN" altLang="en-US" sz="1800">
                  <a:solidFill>
                    <a:srgbClr val="0000FF"/>
                  </a:solidFill>
                </a:rPr>
                <a:t>后一帧图像</a:t>
              </a:r>
            </a:p>
          </p:txBody>
        </p:sp>
      </p:grpSp>
      <p:graphicFrame>
        <p:nvGraphicFramePr>
          <p:cNvPr id="18437" name="对象 2"/>
          <p:cNvGraphicFramePr>
            <a:graphicFrameLocks noChangeAspect="1"/>
          </p:cNvGraphicFramePr>
          <p:nvPr/>
        </p:nvGraphicFramePr>
        <p:xfrm>
          <a:off x="585788" y="2781300"/>
          <a:ext cx="4032250" cy="2951163"/>
        </p:xfrm>
        <a:graphic>
          <a:graphicData uri="http://schemas.openxmlformats.org/presentationml/2006/ole">
            <mc:AlternateContent xmlns:mc="http://schemas.openxmlformats.org/markup-compatibility/2006">
              <mc:Choice xmlns:v="urn:schemas-microsoft-com:vml" Requires="v">
                <p:oleObj spid="_x0000_s2058" name="位图图像" r:id="rId4" imgW="4296375" imgH="3505689" progId="PBrush">
                  <p:embed/>
                </p:oleObj>
              </mc:Choice>
              <mc:Fallback>
                <p:oleObj name="位图图像" r:id="rId4" imgW="4296375" imgH="3505689"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8" y="2781300"/>
                        <a:ext cx="40322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8" name="对象 3"/>
          <p:cNvGraphicFramePr>
            <a:graphicFrameLocks noChangeAspect="1"/>
          </p:cNvGraphicFramePr>
          <p:nvPr/>
        </p:nvGraphicFramePr>
        <p:xfrm>
          <a:off x="4643438" y="2781300"/>
          <a:ext cx="3979862" cy="2951163"/>
        </p:xfrm>
        <a:graphic>
          <a:graphicData uri="http://schemas.openxmlformats.org/presentationml/2006/ole">
            <mc:AlternateContent xmlns:mc="http://schemas.openxmlformats.org/markup-compatibility/2006">
              <mc:Choice xmlns:v="urn:schemas-microsoft-com:vml" Requires="v">
                <p:oleObj spid="_x0000_s2059" name="位图图像" r:id="rId6" imgW="4258269" imgH="3486637" progId="PBrush">
                  <p:embed/>
                </p:oleObj>
              </mc:Choice>
              <mc:Fallback>
                <p:oleObj name="位图图像" r:id="rId6" imgW="4258269" imgH="3486637"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781300"/>
                        <a:ext cx="3979862"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417515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y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86000"/>
            <a:ext cx="3886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6" descr="newp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286000"/>
            <a:ext cx="3811587"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2"/>
          <p:cNvSpPr>
            <a:spLocks noGrp="1" noChangeArrowheads="1"/>
          </p:cNvSpPr>
          <p:nvPr>
            <p:ph type="title" idx="4294967295"/>
          </p:nvPr>
        </p:nvSpPr>
        <p:spPr/>
        <p:txBody>
          <a:bodyPr/>
          <a:lstStyle/>
          <a:p>
            <a:pPr eaLnBrk="1" hangingPunct="1"/>
            <a:r>
              <a:rPr lang="zh-CN" altLang="en-US"/>
              <a:t>视频编码</a:t>
            </a:r>
            <a:r>
              <a:rPr lang="en-US" altLang="zh-CN"/>
              <a:t>----</a:t>
            </a:r>
            <a:r>
              <a:rPr lang="zh-CN" altLang="en-US"/>
              <a:t>量化编码</a:t>
            </a:r>
          </a:p>
        </p:txBody>
      </p:sp>
      <p:sp>
        <p:nvSpPr>
          <p:cNvPr id="70661" name="TextBox 6"/>
          <p:cNvSpPr txBox="1">
            <a:spLocks noChangeArrowheads="1"/>
          </p:cNvSpPr>
          <p:nvPr/>
        </p:nvSpPr>
        <p:spPr bwMode="auto">
          <a:xfrm>
            <a:off x="468313" y="1474788"/>
            <a:ext cx="796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 typeface="Arial" pitchFamily="34" charset="0"/>
              <a:buChar char="•"/>
            </a:pPr>
            <a:r>
              <a:rPr lang="zh-CN" altLang="en-US" sz="1800">
                <a:solidFill>
                  <a:srgbClr val="000000"/>
                </a:solidFill>
                <a:latin typeface="Courier New" pitchFamily="49" charset="0"/>
                <a:ea typeface="楷体_GB2312" pitchFamily="49" charset="-122"/>
              </a:rPr>
              <a:t>量化步长越大，高频部分变为零越多，细节损失就越多</a:t>
            </a:r>
          </a:p>
        </p:txBody>
      </p:sp>
    </p:spTree>
    <p:extLst>
      <p:ext uri="{BB962C8B-B14F-4D97-AF65-F5344CB8AC3E}">
        <p14:creationId xmlns:p14="http://schemas.microsoft.com/office/powerpoint/2010/main" val="99927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71683" name="Rectangle 2"/>
          <p:cNvSpPr>
            <a:spLocks noGrp="1" noChangeArrowheads="1"/>
          </p:cNvSpPr>
          <p:nvPr>
            <p:ph type="title" idx="4294967295"/>
          </p:nvPr>
        </p:nvSpPr>
        <p:spPr>
          <a:xfrm>
            <a:off x="1741488" y="260350"/>
            <a:ext cx="7921625" cy="825500"/>
          </a:xfrm>
        </p:spPr>
        <p:txBody>
          <a:bodyPr/>
          <a:lstStyle/>
          <a:p>
            <a:r>
              <a:rPr lang="en-US" altLang="zh-CN" dirty="0"/>
              <a:t>DCT </a:t>
            </a:r>
            <a:r>
              <a:rPr lang="zh-CN" altLang="en-US" dirty="0"/>
              <a:t>编码失真－块效应</a:t>
            </a:r>
          </a:p>
        </p:txBody>
      </p:sp>
      <p:sp>
        <p:nvSpPr>
          <p:cNvPr id="71684" name="Rectangle 3"/>
          <p:cNvSpPr>
            <a:spLocks noGrp="1" noChangeArrowheads="1"/>
          </p:cNvSpPr>
          <p:nvPr>
            <p:ph type="body" idx="4294967295"/>
          </p:nvPr>
        </p:nvSpPr>
        <p:spPr>
          <a:xfrm>
            <a:off x="611188" y="1052513"/>
            <a:ext cx="8466137" cy="2071687"/>
          </a:xfrm>
        </p:spPr>
        <p:txBody>
          <a:bodyPr>
            <a:normAutofit lnSpcReduction="10000"/>
          </a:bodyPr>
          <a:lstStyle/>
          <a:p>
            <a:pPr>
              <a:lnSpc>
                <a:spcPct val="90000"/>
              </a:lnSpc>
            </a:pPr>
            <a:r>
              <a:rPr lang="en-US" altLang="zh-CN"/>
              <a:t>DCT </a:t>
            </a:r>
            <a:r>
              <a:rPr lang="zh-CN" altLang="en-US"/>
              <a:t>本身没有失真，是可逆变换，如果计算精度保证的话，变换前后的结果是一样的。</a:t>
            </a:r>
          </a:p>
          <a:p>
            <a:pPr>
              <a:lnSpc>
                <a:spcPct val="90000"/>
              </a:lnSpc>
            </a:pPr>
            <a:r>
              <a:rPr lang="en-US" altLang="zh-CN"/>
              <a:t>DCT </a:t>
            </a:r>
            <a:r>
              <a:rPr lang="zh-CN" altLang="en-US"/>
              <a:t>变换固有的缺点：</a:t>
            </a:r>
          </a:p>
          <a:p>
            <a:pPr lvl="1">
              <a:lnSpc>
                <a:spcPct val="90000"/>
              </a:lnSpc>
            </a:pPr>
            <a:r>
              <a:rPr lang="zh-CN" altLang="en-US" sz="1800">
                <a:solidFill>
                  <a:srgbClr val="FF6600"/>
                </a:solidFill>
              </a:rPr>
              <a:t>块效应：</a:t>
            </a:r>
            <a:r>
              <a:rPr lang="zh-CN" altLang="en-US" sz="1800"/>
              <a:t>变换编码是一种块结构编码方法，易出现块与块之间的不连续性。如下图中的 “阶梯效应” 和后面图中的 “蚊子效应”。</a:t>
            </a:r>
          </a:p>
          <a:p>
            <a:pPr lvl="1">
              <a:lnSpc>
                <a:spcPct val="90000"/>
              </a:lnSpc>
            </a:pPr>
            <a:r>
              <a:rPr lang="zh-CN" altLang="en-US" sz="1800"/>
              <a:t>图像的边界、纹理处易出现较明显的损伤。</a:t>
            </a:r>
          </a:p>
        </p:txBody>
      </p:sp>
      <p:pic>
        <p:nvPicPr>
          <p:cNvPr id="7168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100388"/>
            <a:ext cx="8316913" cy="349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074612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pic>
        <p:nvPicPr>
          <p:cNvPr id="72707" name="Picture 2" descr="report_nogib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4033837"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3" descr="report_gib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341438"/>
            <a:ext cx="4081462"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2"/>
          <p:cNvSpPr>
            <a:spLocks noChangeArrowheads="1"/>
          </p:cNvSpPr>
          <p:nvPr/>
        </p:nvSpPr>
        <p:spPr bwMode="auto">
          <a:xfrm>
            <a:off x="827088" y="260350"/>
            <a:ext cx="7921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en-US" altLang="zh-CN" sz="3600" b="1" dirty="0">
                <a:solidFill>
                  <a:srgbClr val="04447F"/>
                </a:solidFill>
              </a:rPr>
              <a:t>DCT </a:t>
            </a:r>
            <a:r>
              <a:rPr lang="zh-CN" altLang="en-US" sz="3600" b="1" dirty="0">
                <a:solidFill>
                  <a:srgbClr val="04447F"/>
                </a:solidFill>
              </a:rPr>
              <a:t>编码失真－块效应</a:t>
            </a:r>
          </a:p>
        </p:txBody>
      </p:sp>
    </p:spTree>
    <p:extLst>
      <p:ext uri="{BB962C8B-B14F-4D97-AF65-F5344CB8AC3E}">
        <p14:creationId xmlns:p14="http://schemas.microsoft.com/office/powerpoint/2010/main" val="1571653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73731" name="Rectangle 4"/>
          <p:cNvSpPr>
            <a:spLocks noChangeArrowheads="1"/>
          </p:cNvSpPr>
          <p:nvPr/>
        </p:nvSpPr>
        <p:spPr bwMode="auto">
          <a:xfrm>
            <a:off x="395288" y="1196975"/>
            <a:ext cx="2586037" cy="1524000"/>
          </a:xfrm>
          <a:prstGeom prst="rect">
            <a:avLst/>
          </a:prstGeom>
          <a:solidFill>
            <a:schemeClr val="hlink"/>
          </a:solidFill>
          <a:ln w="12700">
            <a:solidFill>
              <a:schemeClr val="hlink"/>
            </a:solidFill>
            <a:miter lim="800000"/>
            <a:headEnd/>
            <a:tailEnd/>
          </a:ln>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200"/>
              <a:t>139 144 149 153 155 155 155 155</a:t>
            </a:r>
          </a:p>
          <a:p>
            <a:pPr eaLnBrk="1" hangingPunct="1">
              <a:spcBef>
                <a:spcPct val="0"/>
              </a:spcBef>
              <a:buClrTx/>
              <a:buSzTx/>
              <a:buFontTx/>
              <a:buNone/>
            </a:pPr>
            <a:r>
              <a:rPr lang="en-US" altLang="zh-CN" sz="1200"/>
              <a:t>144 151 153 156 159 156 156 156</a:t>
            </a:r>
          </a:p>
          <a:p>
            <a:pPr eaLnBrk="1" hangingPunct="1">
              <a:spcBef>
                <a:spcPct val="0"/>
              </a:spcBef>
              <a:buClrTx/>
              <a:buSzTx/>
              <a:buFontTx/>
              <a:buNone/>
            </a:pPr>
            <a:r>
              <a:rPr lang="en-US" altLang="zh-CN" sz="1200"/>
              <a:t>150 155 160 163 158 156 156 156</a:t>
            </a:r>
          </a:p>
          <a:p>
            <a:pPr eaLnBrk="1" hangingPunct="1">
              <a:spcBef>
                <a:spcPct val="0"/>
              </a:spcBef>
              <a:buClrTx/>
              <a:buSzTx/>
              <a:buFontTx/>
              <a:buNone/>
            </a:pPr>
            <a:r>
              <a:rPr lang="en-US" altLang="zh-CN" sz="1200"/>
              <a:t>159 161 162 160 160 159 159 159</a:t>
            </a:r>
          </a:p>
          <a:p>
            <a:pPr eaLnBrk="1" hangingPunct="1">
              <a:spcBef>
                <a:spcPct val="0"/>
              </a:spcBef>
              <a:buClrTx/>
              <a:buSzTx/>
              <a:buFontTx/>
              <a:buNone/>
            </a:pPr>
            <a:r>
              <a:rPr lang="en-US" altLang="zh-CN" sz="1200"/>
              <a:t>159 160 161 162 162 155 155 155</a:t>
            </a:r>
          </a:p>
          <a:p>
            <a:pPr eaLnBrk="1" hangingPunct="1">
              <a:spcBef>
                <a:spcPct val="0"/>
              </a:spcBef>
              <a:buClrTx/>
              <a:buSzTx/>
              <a:buFontTx/>
              <a:buNone/>
            </a:pPr>
            <a:r>
              <a:rPr lang="en-US" altLang="zh-CN" sz="1200"/>
              <a:t>161 161 161 161 160 157 157 157</a:t>
            </a:r>
          </a:p>
          <a:p>
            <a:pPr eaLnBrk="1" hangingPunct="1">
              <a:spcBef>
                <a:spcPct val="0"/>
              </a:spcBef>
              <a:buClrTx/>
              <a:buSzTx/>
              <a:buFontTx/>
              <a:buNone/>
            </a:pPr>
            <a:r>
              <a:rPr lang="en-US" altLang="zh-CN" sz="1200"/>
              <a:t>162 162 161 163 162 157 157 157</a:t>
            </a:r>
          </a:p>
          <a:p>
            <a:pPr eaLnBrk="1" hangingPunct="1">
              <a:spcBef>
                <a:spcPct val="0"/>
              </a:spcBef>
              <a:buClrTx/>
              <a:buSzTx/>
              <a:buFontTx/>
              <a:buNone/>
            </a:pPr>
            <a:r>
              <a:rPr lang="en-US" altLang="zh-CN" sz="1200"/>
              <a:t>162 162 161 161 163 158 158 158 </a:t>
            </a:r>
          </a:p>
        </p:txBody>
      </p:sp>
      <p:sp>
        <p:nvSpPr>
          <p:cNvPr id="73732" name="Rectangle 5"/>
          <p:cNvSpPr>
            <a:spLocks noChangeArrowheads="1"/>
          </p:cNvSpPr>
          <p:nvPr/>
        </p:nvSpPr>
        <p:spPr bwMode="auto">
          <a:xfrm>
            <a:off x="6515100" y="1219200"/>
            <a:ext cx="2520950" cy="1524000"/>
          </a:xfrm>
          <a:prstGeom prst="rect">
            <a:avLst/>
          </a:prstGeom>
          <a:solidFill>
            <a:schemeClr val="hlink"/>
          </a:solidFill>
          <a:ln w="12700">
            <a:solidFill>
              <a:schemeClr val="hlink"/>
            </a:solidFill>
            <a:miter lim="800000"/>
            <a:headEnd/>
            <a:tailEnd/>
          </a:ln>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200"/>
              <a:t>16  11  10  16  24    40    51    61 </a:t>
            </a:r>
          </a:p>
          <a:p>
            <a:pPr eaLnBrk="1" hangingPunct="1">
              <a:spcBef>
                <a:spcPct val="0"/>
              </a:spcBef>
              <a:buClrTx/>
              <a:buSzTx/>
              <a:buFontTx/>
              <a:buNone/>
            </a:pPr>
            <a:r>
              <a:rPr lang="en-US" altLang="zh-CN" sz="1200"/>
              <a:t>12  12  14  19  26    58    60    55</a:t>
            </a:r>
          </a:p>
          <a:p>
            <a:pPr eaLnBrk="1" hangingPunct="1">
              <a:spcBef>
                <a:spcPct val="0"/>
              </a:spcBef>
              <a:buClrTx/>
              <a:buSzTx/>
              <a:buFontTx/>
              <a:buNone/>
            </a:pPr>
            <a:r>
              <a:rPr lang="en-US" altLang="zh-CN" sz="1200"/>
              <a:t>14  13  16  24  40    57    69    56</a:t>
            </a:r>
          </a:p>
          <a:p>
            <a:pPr eaLnBrk="1" hangingPunct="1">
              <a:spcBef>
                <a:spcPct val="0"/>
              </a:spcBef>
              <a:buClrTx/>
              <a:buSzTx/>
              <a:buFontTx/>
              <a:buNone/>
            </a:pPr>
            <a:r>
              <a:rPr lang="en-US" altLang="zh-CN" sz="1200"/>
              <a:t>14  17  22  29  51    87    80    62</a:t>
            </a:r>
          </a:p>
          <a:p>
            <a:pPr eaLnBrk="1" hangingPunct="1">
              <a:spcBef>
                <a:spcPct val="0"/>
              </a:spcBef>
              <a:buClrTx/>
              <a:buSzTx/>
              <a:buFontTx/>
              <a:buNone/>
            </a:pPr>
            <a:r>
              <a:rPr lang="en-US" altLang="zh-CN" sz="1200"/>
              <a:t>18  22  37  56  68    109  103  77</a:t>
            </a:r>
          </a:p>
          <a:p>
            <a:pPr eaLnBrk="1" hangingPunct="1">
              <a:spcBef>
                <a:spcPct val="0"/>
              </a:spcBef>
              <a:buClrTx/>
              <a:buSzTx/>
              <a:buFontTx/>
              <a:buNone/>
            </a:pPr>
            <a:r>
              <a:rPr lang="en-US" altLang="zh-CN" sz="1200"/>
              <a:t>24  35  55  64  81    104  113  92</a:t>
            </a:r>
          </a:p>
          <a:p>
            <a:pPr eaLnBrk="1" hangingPunct="1">
              <a:spcBef>
                <a:spcPct val="0"/>
              </a:spcBef>
              <a:buClrTx/>
              <a:buSzTx/>
              <a:buFontTx/>
              <a:buNone/>
            </a:pPr>
            <a:r>
              <a:rPr lang="en-US" altLang="zh-CN" sz="1200"/>
              <a:t>49  64  78  87  103  121  120  101</a:t>
            </a:r>
          </a:p>
          <a:p>
            <a:pPr eaLnBrk="1" hangingPunct="1">
              <a:spcBef>
                <a:spcPct val="0"/>
              </a:spcBef>
              <a:buClrTx/>
              <a:buSzTx/>
              <a:buFontTx/>
              <a:buNone/>
            </a:pPr>
            <a:r>
              <a:rPr lang="en-US" altLang="zh-CN" sz="1200"/>
              <a:t>72  92  95  98  112  100  103  99</a:t>
            </a:r>
          </a:p>
        </p:txBody>
      </p:sp>
      <p:sp>
        <p:nvSpPr>
          <p:cNvPr id="73733" name="Rectangle 6"/>
          <p:cNvSpPr>
            <a:spLocks noChangeArrowheads="1"/>
          </p:cNvSpPr>
          <p:nvPr/>
        </p:nvSpPr>
        <p:spPr bwMode="auto">
          <a:xfrm>
            <a:off x="1042988" y="3716338"/>
            <a:ext cx="1614487" cy="1524000"/>
          </a:xfrm>
          <a:prstGeom prst="rect">
            <a:avLst/>
          </a:prstGeom>
          <a:solidFill>
            <a:schemeClr val="hlink"/>
          </a:solidFill>
          <a:ln w="12700">
            <a:solidFill>
              <a:schemeClr val="hlink"/>
            </a:solidFill>
            <a:miter lim="800000"/>
            <a:headEnd/>
            <a:tailEnd/>
          </a:ln>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200"/>
              <a:t>79   0  -1   0  0  0  0  0</a:t>
            </a:r>
          </a:p>
          <a:p>
            <a:pPr eaLnBrk="1" hangingPunct="1">
              <a:spcBef>
                <a:spcPct val="0"/>
              </a:spcBef>
              <a:buClrTx/>
              <a:buSzTx/>
              <a:buFontTx/>
              <a:buNone/>
            </a:pPr>
            <a:r>
              <a:rPr lang="en-US" altLang="zh-CN" sz="1200"/>
              <a:t>-2  -1   0   0  0  0  0  0</a:t>
            </a:r>
          </a:p>
          <a:p>
            <a:pPr eaLnBrk="1" hangingPunct="1">
              <a:spcBef>
                <a:spcPct val="0"/>
              </a:spcBef>
              <a:buClrTx/>
              <a:buSzTx/>
              <a:buFontTx/>
              <a:buNone/>
            </a:pPr>
            <a:r>
              <a:rPr lang="en-US" altLang="zh-CN" sz="1200"/>
              <a:t>-1  -1   0   0  0  0  0  0</a:t>
            </a:r>
          </a:p>
          <a:p>
            <a:pPr eaLnBrk="1" hangingPunct="1">
              <a:spcBef>
                <a:spcPct val="0"/>
              </a:spcBef>
              <a:buClrTx/>
              <a:buSzTx/>
              <a:buFontTx/>
              <a:buNone/>
            </a:pPr>
            <a:r>
              <a:rPr lang="en-US" altLang="zh-CN" sz="1200"/>
              <a:t>-1   0    0   0  0  0  0  0 </a:t>
            </a:r>
          </a:p>
          <a:p>
            <a:pPr eaLnBrk="1" hangingPunct="1">
              <a:spcBef>
                <a:spcPct val="0"/>
              </a:spcBef>
              <a:buClrTx/>
              <a:buSzTx/>
              <a:buFontTx/>
              <a:buNone/>
            </a:pPr>
            <a:r>
              <a:rPr lang="en-US" altLang="zh-CN" sz="1200"/>
              <a:t> 0   0    0   0  0  0  0  0  </a:t>
            </a:r>
          </a:p>
          <a:p>
            <a:pPr eaLnBrk="1" hangingPunct="1">
              <a:spcBef>
                <a:spcPct val="0"/>
              </a:spcBef>
              <a:buClrTx/>
              <a:buSzTx/>
              <a:buFontTx/>
              <a:buNone/>
            </a:pPr>
            <a:r>
              <a:rPr lang="en-US" altLang="zh-CN" sz="1200"/>
              <a:t> 0   0    0   0  0  0  0  0</a:t>
            </a:r>
          </a:p>
          <a:p>
            <a:pPr eaLnBrk="1" hangingPunct="1">
              <a:spcBef>
                <a:spcPct val="0"/>
              </a:spcBef>
              <a:buClrTx/>
              <a:buSzTx/>
              <a:buFontTx/>
              <a:buNone/>
            </a:pPr>
            <a:r>
              <a:rPr lang="en-US" altLang="zh-CN" sz="1200"/>
              <a:t> 0   0    0   0  0  0  0  0</a:t>
            </a:r>
          </a:p>
          <a:p>
            <a:pPr eaLnBrk="1" hangingPunct="1">
              <a:spcBef>
                <a:spcPct val="0"/>
              </a:spcBef>
              <a:buClrTx/>
              <a:buSzTx/>
              <a:buFontTx/>
              <a:buNone/>
            </a:pPr>
            <a:r>
              <a:rPr lang="en-US" altLang="zh-CN" sz="1200"/>
              <a:t> 0   0    0   0  0  0  0  0</a:t>
            </a:r>
          </a:p>
        </p:txBody>
      </p:sp>
      <p:sp>
        <p:nvSpPr>
          <p:cNvPr id="73734" name="Rectangle 7"/>
          <p:cNvSpPr>
            <a:spLocks noChangeArrowheads="1"/>
          </p:cNvSpPr>
          <p:nvPr/>
        </p:nvSpPr>
        <p:spPr bwMode="auto">
          <a:xfrm>
            <a:off x="3419475" y="3716338"/>
            <a:ext cx="2357438" cy="1524000"/>
          </a:xfrm>
          <a:prstGeom prst="rect">
            <a:avLst/>
          </a:prstGeom>
          <a:solidFill>
            <a:srgbClr val="DDDDDD"/>
          </a:solidFill>
          <a:ln w="12700">
            <a:solidFill>
              <a:schemeClr val="hlink"/>
            </a:solidFill>
            <a:miter lim="800000"/>
            <a:headEnd/>
            <a:tailEnd/>
          </a:ln>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200"/>
              <a:t>1264      0   -10   0   0  0  0  0</a:t>
            </a:r>
          </a:p>
          <a:p>
            <a:pPr eaLnBrk="1" hangingPunct="1">
              <a:spcBef>
                <a:spcPct val="0"/>
              </a:spcBef>
              <a:buClrTx/>
              <a:buSzTx/>
              <a:buFontTx/>
              <a:buNone/>
            </a:pPr>
            <a:r>
              <a:rPr lang="en-US" altLang="zh-CN" sz="1200"/>
              <a:t>-24      -12      0   0   0  0  0  0</a:t>
            </a:r>
          </a:p>
          <a:p>
            <a:pPr eaLnBrk="1" hangingPunct="1">
              <a:spcBef>
                <a:spcPct val="0"/>
              </a:spcBef>
              <a:buClrTx/>
              <a:buSzTx/>
              <a:buFontTx/>
              <a:buNone/>
            </a:pPr>
            <a:r>
              <a:rPr lang="en-US" altLang="zh-CN" sz="1200"/>
              <a:t>-14      -13      0   0   0  0  0  0</a:t>
            </a:r>
          </a:p>
          <a:p>
            <a:pPr eaLnBrk="1" hangingPunct="1">
              <a:spcBef>
                <a:spcPct val="0"/>
              </a:spcBef>
              <a:buClrTx/>
              <a:buSzTx/>
              <a:buFontTx/>
              <a:buNone/>
            </a:pPr>
            <a:r>
              <a:rPr lang="en-US" altLang="zh-CN" sz="1200"/>
              <a:t>-14        0       0   0   0  0  0  0</a:t>
            </a:r>
          </a:p>
          <a:p>
            <a:pPr eaLnBrk="1" hangingPunct="1">
              <a:spcBef>
                <a:spcPct val="0"/>
              </a:spcBef>
              <a:buClrTx/>
              <a:buSzTx/>
              <a:buFontTx/>
              <a:buNone/>
            </a:pPr>
            <a:r>
              <a:rPr lang="en-US" altLang="zh-CN" sz="1200"/>
              <a:t>    0        0       0   0   0  0  0  0 </a:t>
            </a:r>
          </a:p>
          <a:p>
            <a:pPr eaLnBrk="1" hangingPunct="1">
              <a:spcBef>
                <a:spcPct val="0"/>
              </a:spcBef>
              <a:buClrTx/>
              <a:buSzTx/>
              <a:buFontTx/>
              <a:buNone/>
            </a:pPr>
            <a:r>
              <a:rPr lang="en-US" altLang="zh-CN" sz="1200"/>
              <a:t>    0        0       0   0   0  0  0  0</a:t>
            </a:r>
          </a:p>
          <a:p>
            <a:pPr eaLnBrk="1" hangingPunct="1">
              <a:spcBef>
                <a:spcPct val="0"/>
              </a:spcBef>
              <a:buClrTx/>
              <a:buSzTx/>
              <a:buFontTx/>
              <a:buNone/>
            </a:pPr>
            <a:r>
              <a:rPr lang="en-US" altLang="zh-CN" sz="1200"/>
              <a:t>    0        0       0   0   0  0  0  0</a:t>
            </a:r>
          </a:p>
          <a:p>
            <a:pPr eaLnBrk="1" hangingPunct="1">
              <a:spcBef>
                <a:spcPct val="0"/>
              </a:spcBef>
              <a:buClrTx/>
              <a:buSzTx/>
              <a:buFontTx/>
              <a:buNone/>
            </a:pPr>
            <a:r>
              <a:rPr lang="en-US" altLang="zh-CN" sz="1200"/>
              <a:t>    0        0       0   0   0  0  0  0</a:t>
            </a:r>
          </a:p>
        </p:txBody>
      </p:sp>
      <p:sp>
        <p:nvSpPr>
          <p:cNvPr id="73735" name="Rectangle 9"/>
          <p:cNvSpPr>
            <a:spLocks noChangeArrowheads="1"/>
          </p:cNvSpPr>
          <p:nvPr/>
        </p:nvSpPr>
        <p:spPr bwMode="auto">
          <a:xfrm>
            <a:off x="1266825" y="2819400"/>
            <a:ext cx="175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(a) </a:t>
            </a:r>
            <a:r>
              <a:rPr lang="zh-CN" altLang="en-US" sz="1800">
                <a:solidFill>
                  <a:schemeClr val="tx1"/>
                </a:solidFill>
              </a:rPr>
              <a:t>原图象</a:t>
            </a:r>
          </a:p>
        </p:txBody>
      </p:sp>
      <p:sp>
        <p:nvSpPr>
          <p:cNvPr id="73736" name="Rectangle 10"/>
          <p:cNvSpPr>
            <a:spLocks noChangeArrowheads="1"/>
          </p:cNvSpPr>
          <p:nvPr/>
        </p:nvSpPr>
        <p:spPr bwMode="auto">
          <a:xfrm>
            <a:off x="3940175" y="2819400"/>
            <a:ext cx="1900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(b) DCT </a:t>
            </a:r>
            <a:r>
              <a:rPr lang="zh-CN" altLang="en-US" sz="1800">
                <a:solidFill>
                  <a:schemeClr val="tx1"/>
                </a:solidFill>
              </a:rPr>
              <a:t>系数</a:t>
            </a:r>
          </a:p>
        </p:txBody>
      </p:sp>
      <p:sp>
        <p:nvSpPr>
          <p:cNvPr id="73737" name="Rectangle 11"/>
          <p:cNvSpPr>
            <a:spLocks noChangeArrowheads="1"/>
          </p:cNvSpPr>
          <p:nvPr/>
        </p:nvSpPr>
        <p:spPr bwMode="auto">
          <a:xfrm>
            <a:off x="7035800" y="2819400"/>
            <a:ext cx="16891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(c) </a:t>
            </a:r>
            <a:r>
              <a:rPr lang="zh-CN" altLang="en-US" sz="1800">
                <a:solidFill>
                  <a:schemeClr val="tx1"/>
                </a:solidFill>
              </a:rPr>
              <a:t>量化矩阵</a:t>
            </a:r>
          </a:p>
        </p:txBody>
      </p:sp>
      <p:sp>
        <p:nvSpPr>
          <p:cNvPr id="73738" name="Rectangle 12"/>
          <p:cNvSpPr>
            <a:spLocks noChangeArrowheads="1"/>
          </p:cNvSpPr>
          <p:nvPr/>
        </p:nvSpPr>
        <p:spPr bwMode="auto">
          <a:xfrm>
            <a:off x="711200" y="5486400"/>
            <a:ext cx="299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(d) </a:t>
            </a:r>
            <a:r>
              <a:rPr lang="zh-CN" altLang="en-US" sz="1800">
                <a:solidFill>
                  <a:schemeClr val="tx1"/>
                </a:solidFill>
              </a:rPr>
              <a:t>已量化 </a:t>
            </a:r>
            <a:r>
              <a:rPr lang="en-US" altLang="zh-CN" sz="1800">
                <a:solidFill>
                  <a:schemeClr val="tx1"/>
                </a:solidFill>
              </a:rPr>
              <a:t>DCT </a:t>
            </a:r>
            <a:r>
              <a:rPr lang="zh-CN" altLang="en-US" sz="1800">
                <a:solidFill>
                  <a:schemeClr val="tx1"/>
                </a:solidFill>
              </a:rPr>
              <a:t>系数</a:t>
            </a:r>
          </a:p>
        </p:txBody>
      </p:sp>
      <p:sp>
        <p:nvSpPr>
          <p:cNvPr id="73739" name="Rectangle 13"/>
          <p:cNvSpPr>
            <a:spLocks noChangeArrowheads="1"/>
          </p:cNvSpPr>
          <p:nvPr/>
        </p:nvSpPr>
        <p:spPr bwMode="auto">
          <a:xfrm>
            <a:off x="6659563" y="5445125"/>
            <a:ext cx="203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(f) </a:t>
            </a:r>
            <a:r>
              <a:rPr lang="zh-CN" altLang="en-US" sz="1800">
                <a:solidFill>
                  <a:schemeClr val="tx1"/>
                </a:solidFill>
              </a:rPr>
              <a:t>重建图象</a:t>
            </a:r>
          </a:p>
        </p:txBody>
      </p:sp>
      <p:sp>
        <p:nvSpPr>
          <p:cNvPr id="73740" name="Rectangle 14"/>
          <p:cNvSpPr>
            <a:spLocks noChangeArrowheads="1"/>
          </p:cNvSpPr>
          <p:nvPr/>
        </p:nvSpPr>
        <p:spPr bwMode="auto">
          <a:xfrm>
            <a:off x="4081463" y="5486400"/>
            <a:ext cx="2219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(e) </a:t>
            </a:r>
            <a:r>
              <a:rPr lang="zh-CN" altLang="en-US" sz="1800">
                <a:solidFill>
                  <a:schemeClr val="tx1"/>
                </a:solidFill>
              </a:rPr>
              <a:t>逆量化系数</a:t>
            </a:r>
          </a:p>
        </p:txBody>
      </p:sp>
      <p:graphicFrame>
        <p:nvGraphicFramePr>
          <p:cNvPr id="73741" name="Object 2"/>
          <p:cNvGraphicFramePr>
            <a:graphicFrameLocks/>
          </p:cNvGraphicFramePr>
          <p:nvPr/>
        </p:nvGraphicFramePr>
        <p:xfrm>
          <a:off x="3133725" y="1196975"/>
          <a:ext cx="3382963" cy="1566863"/>
        </p:xfrm>
        <a:graphic>
          <a:graphicData uri="http://schemas.openxmlformats.org/presentationml/2006/ole">
            <mc:AlternateContent xmlns:mc="http://schemas.openxmlformats.org/markup-compatibility/2006">
              <mc:Choice xmlns:v="urn:schemas-microsoft-com:vml" Requires="v">
                <p:oleObj spid="_x0000_s14346" r:id="rId3" imgW="3949700" imgH="1828800" progId="Equation.DSMT4">
                  <p:embed/>
                </p:oleObj>
              </mc:Choice>
              <mc:Fallback>
                <p:oleObj r:id="rId3" imgW="3949700" imgH="18288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1196975"/>
                        <a:ext cx="3382963" cy="156686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42" name="Object 3"/>
          <p:cNvGraphicFramePr>
            <a:graphicFrameLocks/>
          </p:cNvGraphicFramePr>
          <p:nvPr/>
        </p:nvGraphicFramePr>
        <p:xfrm>
          <a:off x="6162675" y="3544888"/>
          <a:ext cx="2806700" cy="1828800"/>
        </p:xfrm>
        <a:graphic>
          <a:graphicData uri="http://schemas.openxmlformats.org/presentationml/2006/ole">
            <mc:AlternateContent xmlns:mc="http://schemas.openxmlformats.org/markup-compatibility/2006">
              <mc:Choice xmlns:v="urn:schemas-microsoft-com:vml" Requires="v">
                <p:oleObj spid="_x0000_s14347" r:id="rId5" imgW="2806700" imgH="1828800" progId="Equation.DSMT4">
                  <p:embed/>
                </p:oleObj>
              </mc:Choice>
              <mc:Fallback>
                <p:oleObj r:id="rId5" imgW="2806700" imgH="182880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675" y="3544888"/>
                        <a:ext cx="2806700" cy="1828800"/>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43" name="Rectangle 2"/>
          <p:cNvSpPr>
            <a:spLocks noChangeArrowheads="1"/>
          </p:cNvSpPr>
          <p:nvPr/>
        </p:nvSpPr>
        <p:spPr bwMode="auto">
          <a:xfrm>
            <a:off x="457200" y="260350"/>
            <a:ext cx="8229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en-US" altLang="zh-CN" sz="3200" b="1" dirty="0">
                <a:solidFill>
                  <a:srgbClr val="04447F"/>
                </a:solidFill>
              </a:rPr>
              <a:t>DCT </a:t>
            </a:r>
            <a:r>
              <a:rPr lang="zh-CN" altLang="en-US" sz="3200" b="1" dirty="0">
                <a:solidFill>
                  <a:srgbClr val="04447F"/>
                </a:solidFill>
              </a:rPr>
              <a:t>系数的量化</a:t>
            </a:r>
          </a:p>
        </p:txBody>
      </p:sp>
    </p:spTree>
    <p:extLst>
      <p:ext uri="{BB962C8B-B14F-4D97-AF65-F5344CB8AC3E}">
        <p14:creationId xmlns:p14="http://schemas.microsoft.com/office/powerpoint/2010/main" val="1236673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endParaRPr lang="en-US" altLang="zh-CN" sz="1200">
              <a:solidFill>
                <a:schemeClr val="tx1"/>
              </a:solidFill>
              <a:ea typeface="宋体" pitchFamily="2" charset="-122"/>
            </a:endParaRPr>
          </a:p>
        </p:txBody>
      </p:sp>
      <p:sp>
        <p:nvSpPr>
          <p:cNvPr id="74755" name="Rectangle 2"/>
          <p:cNvSpPr>
            <a:spLocks noChangeArrowheads="1"/>
          </p:cNvSpPr>
          <p:nvPr/>
        </p:nvSpPr>
        <p:spPr bwMode="auto">
          <a:xfrm>
            <a:off x="684213" y="1196975"/>
            <a:ext cx="8018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pPr>
            <a:r>
              <a:rPr lang="zh-CN" altLang="en-US" sz="1800">
                <a:solidFill>
                  <a:schemeClr val="tx1"/>
                </a:solidFill>
              </a:rPr>
              <a:t>更有效的传输非零变换系数位置的方法：</a:t>
            </a:r>
            <a:r>
              <a:rPr lang="zh-CN" altLang="en-US" sz="1800">
                <a:solidFill>
                  <a:srgbClr val="004DAC"/>
                </a:solidFill>
              </a:rPr>
              <a:t>“之”字型扫描</a:t>
            </a:r>
            <a:r>
              <a:rPr lang="zh-CN" altLang="en-US" sz="1800">
                <a:solidFill>
                  <a:schemeClr val="tx1"/>
                </a:solidFill>
              </a:rPr>
              <a:t>和</a:t>
            </a:r>
            <a:r>
              <a:rPr lang="zh-CN" altLang="en-US" sz="1800">
                <a:solidFill>
                  <a:srgbClr val="FF3300"/>
                </a:solidFill>
                <a:latin typeface="黑体" pitchFamily="49" charset="-122"/>
              </a:rPr>
              <a:t>行程</a:t>
            </a:r>
            <a:r>
              <a:rPr lang="en-US" altLang="zh-CN" sz="1800">
                <a:solidFill>
                  <a:srgbClr val="FF3300"/>
                </a:solidFill>
                <a:latin typeface="黑体" pitchFamily="49" charset="-122"/>
              </a:rPr>
              <a:t>-</a:t>
            </a:r>
            <a:r>
              <a:rPr lang="zh-CN" altLang="en-US" sz="1800">
                <a:solidFill>
                  <a:srgbClr val="FF3300"/>
                </a:solidFill>
                <a:latin typeface="黑体" pitchFamily="49" charset="-122"/>
              </a:rPr>
              <a:t>幅度二维熵编码</a:t>
            </a:r>
            <a:r>
              <a:rPr lang="zh-CN" altLang="en-US" sz="1800">
                <a:solidFill>
                  <a:schemeClr val="tx1"/>
                </a:solidFill>
              </a:rPr>
              <a:t>。</a:t>
            </a:r>
          </a:p>
        </p:txBody>
      </p:sp>
      <p:sp>
        <p:nvSpPr>
          <p:cNvPr id="74756" name="Rectangle 3"/>
          <p:cNvSpPr>
            <a:spLocks noChangeArrowheads="1"/>
          </p:cNvSpPr>
          <p:nvPr/>
        </p:nvSpPr>
        <p:spPr bwMode="auto">
          <a:xfrm>
            <a:off x="684213" y="4797425"/>
            <a:ext cx="81692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6600"/>
              </a:buClr>
              <a:buSzTx/>
            </a:pPr>
            <a:r>
              <a:rPr lang="en-US" altLang="zh-CN" sz="2000">
                <a:solidFill>
                  <a:schemeClr val="tx1"/>
                </a:solidFill>
              </a:rPr>
              <a:t>“</a:t>
            </a:r>
            <a:r>
              <a:rPr lang="zh-CN" altLang="en-US" sz="2000">
                <a:solidFill>
                  <a:schemeClr val="tx1"/>
                </a:solidFill>
              </a:rPr>
              <a:t>之”字形扫描</a:t>
            </a:r>
          </a:p>
          <a:p>
            <a:pPr lvl="1" eaLnBrk="1" hangingPunct="1">
              <a:buSzTx/>
              <a:buFont typeface="Monotype Sorts"/>
              <a:buChar char="u"/>
            </a:pPr>
            <a:r>
              <a:rPr lang="zh-CN" altLang="en-US" sz="1800" b="0">
                <a:solidFill>
                  <a:srgbClr val="FF6600"/>
                </a:solidFill>
              </a:rPr>
              <a:t>使变换系数所代表的频率分量由高到低排列，增加连零的个数</a:t>
            </a:r>
            <a:r>
              <a:rPr lang="zh-CN" altLang="en-US" sz="1800" b="0">
                <a:solidFill>
                  <a:schemeClr val="tx1"/>
                </a:solidFill>
              </a:rPr>
              <a:t>，提高变字长行程编码效率，将二维 </a:t>
            </a:r>
            <a:r>
              <a:rPr lang="en-US" altLang="zh-CN" sz="1800" b="0">
                <a:solidFill>
                  <a:schemeClr val="tx1"/>
                </a:solidFill>
              </a:rPr>
              <a:t>8×8 </a:t>
            </a:r>
            <a:r>
              <a:rPr lang="zh-CN" altLang="en-US" sz="1800" b="0">
                <a:solidFill>
                  <a:schemeClr val="tx1"/>
                </a:solidFill>
              </a:rPr>
              <a:t>变换系数排列成一维 </a:t>
            </a:r>
            <a:r>
              <a:rPr lang="en-US" altLang="zh-CN" sz="1800" b="0">
                <a:solidFill>
                  <a:schemeClr val="tx1"/>
                </a:solidFill>
              </a:rPr>
              <a:t>1×64 </a:t>
            </a:r>
            <a:r>
              <a:rPr lang="zh-CN" altLang="en-US" sz="1800" b="0">
                <a:solidFill>
                  <a:schemeClr val="tx1"/>
                </a:solidFill>
              </a:rPr>
              <a:t>数据串。对于隔行扫描图象，可以采用其它替代的“之”字形扫描。</a:t>
            </a:r>
          </a:p>
          <a:p>
            <a:pPr lvl="1" eaLnBrk="1" hangingPunct="1">
              <a:buSzTx/>
              <a:buFont typeface="Monotype Sorts"/>
              <a:buChar char="u"/>
            </a:pPr>
            <a:r>
              <a:rPr lang="zh-CN" altLang="en-US" sz="1800" b="0">
                <a:solidFill>
                  <a:schemeClr val="tx1"/>
                </a:solidFill>
              </a:rPr>
              <a:t>块结束发送</a:t>
            </a:r>
            <a:r>
              <a:rPr lang="en-US" altLang="zh-CN" sz="1800" b="0">
                <a:solidFill>
                  <a:schemeClr val="tx1"/>
                </a:solidFill>
              </a:rPr>
              <a:t>EOB</a:t>
            </a:r>
            <a:r>
              <a:rPr lang="zh-CN" altLang="en-US" sz="1800" b="0">
                <a:solidFill>
                  <a:schemeClr val="tx1"/>
                </a:solidFill>
              </a:rPr>
              <a:t>（</a:t>
            </a:r>
            <a:r>
              <a:rPr lang="en-US" altLang="zh-CN" sz="1800" b="0">
                <a:solidFill>
                  <a:schemeClr val="tx1"/>
                </a:solidFill>
              </a:rPr>
              <a:t>End of Block</a:t>
            </a:r>
            <a:r>
              <a:rPr lang="zh-CN" altLang="en-US" sz="1800" b="0">
                <a:solidFill>
                  <a:schemeClr val="tx1"/>
                </a:solidFill>
              </a:rPr>
              <a:t>）标识</a:t>
            </a:r>
          </a:p>
        </p:txBody>
      </p:sp>
      <p:graphicFrame>
        <p:nvGraphicFramePr>
          <p:cNvPr id="74757" name="Object 2"/>
          <p:cNvGraphicFramePr>
            <a:graphicFrameLocks/>
          </p:cNvGraphicFramePr>
          <p:nvPr/>
        </p:nvGraphicFramePr>
        <p:xfrm>
          <a:off x="838200" y="1658938"/>
          <a:ext cx="8089900" cy="3162300"/>
        </p:xfrm>
        <a:graphic>
          <a:graphicData uri="http://schemas.openxmlformats.org/presentationml/2006/ole">
            <mc:AlternateContent xmlns:mc="http://schemas.openxmlformats.org/markup-compatibility/2006">
              <mc:Choice xmlns:v="urn:schemas-microsoft-com:vml" Requires="v">
                <p:oleObj spid="_x0000_s15366" r:id="rId3" imgW="2684978" imgH="1050095" progId="Word.Picture.8">
                  <p:embed/>
                </p:oleObj>
              </mc:Choice>
              <mc:Fallback>
                <p:oleObj r:id="rId3" imgW="2684978" imgH="1050095" progId="Word.Picture.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58938"/>
                        <a:ext cx="80899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8" name="Rectangle 2"/>
          <p:cNvSpPr>
            <a:spLocks noChangeArrowheads="1"/>
          </p:cNvSpPr>
          <p:nvPr/>
        </p:nvSpPr>
        <p:spPr bwMode="auto">
          <a:xfrm>
            <a:off x="457200" y="260350"/>
            <a:ext cx="8229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en-US" altLang="zh-CN" sz="3200" b="1" dirty="0">
                <a:solidFill>
                  <a:srgbClr val="04447F"/>
                </a:solidFill>
              </a:rPr>
              <a:t>DCT </a:t>
            </a:r>
            <a:r>
              <a:rPr lang="zh-CN" altLang="en-US" sz="3200" b="1" dirty="0">
                <a:solidFill>
                  <a:srgbClr val="04447F"/>
                </a:solidFill>
              </a:rPr>
              <a:t>系数的行程编码</a:t>
            </a:r>
          </a:p>
        </p:txBody>
      </p:sp>
    </p:spTree>
    <p:extLst>
      <p:ext uri="{BB962C8B-B14F-4D97-AF65-F5344CB8AC3E}">
        <p14:creationId xmlns:p14="http://schemas.microsoft.com/office/powerpoint/2010/main" val="2273057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txBox="1">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fld id="{4C3E3C24-5C41-4DDD-9172-92B286C6DF7C}" type="slidenum">
              <a:rPr lang="en-US" altLang="zh-CN" sz="1200">
                <a:solidFill>
                  <a:schemeClr val="tx1"/>
                </a:solidFill>
                <a:ea typeface="宋体" pitchFamily="2" charset="-122"/>
              </a:rPr>
              <a:pPr algn="ctr" eaLnBrk="1" hangingPunct="1">
                <a:spcBef>
                  <a:spcPct val="0"/>
                </a:spcBef>
                <a:buClrTx/>
                <a:buSzTx/>
                <a:buFontTx/>
                <a:buNone/>
              </a:pPr>
              <a:t>65</a:t>
            </a:fld>
            <a:endParaRPr lang="en-US" altLang="zh-CN" sz="1200">
              <a:solidFill>
                <a:schemeClr val="tx1"/>
              </a:solidFill>
              <a:ea typeface="宋体" pitchFamily="2" charset="-122"/>
            </a:endParaRPr>
          </a:p>
        </p:txBody>
      </p:sp>
      <p:pic>
        <p:nvPicPr>
          <p:cNvPr id="757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143000"/>
            <a:ext cx="89328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5780" name="Rectangle 2"/>
          <p:cNvSpPr>
            <a:spLocks noChangeArrowheads="1"/>
          </p:cNvSpPr>
          <p:nvPr/>
        </p:nvSpPr>
        <p:spPr bwMode="auto">
          <a:xfrm>
            <a:off x="755650" y="404813"/>
            <a:ext cx="79930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zh-CN" altLang="en-US" sz="3600" b="1" dirty="0">
                <a:solidFill>
                  <a:srgbClr val="04447F"/>
                </a:solidFill>
              </a:rPr>
              <a:t>基于 </a:t>
            </a:r>
            <a:r>
              <a:rPr lang="en-US" altLang="zh-CN" sz="3600" b="1" dirty="0">
                <a:solidFill>
                  <a:srgbClr val="04447F"/>
                </a:solidFill>
              </a:rPr>
              <a:t>DCT </a:t>
            </a:r>
            <a:r>
              <a:rPr lang="zh-CN" altLang="en-US" sz="3600" b="1" dirty="0">
                <a:solidFill>
                  <a:srgbClr val="04447F"/>
                </a:solidFill>
              </a:rPr>
              <a:t>的编码系统</a:t>
            </a:r>
            <a:endParaRPr lang="zh-CN" altLang="zh-CN" sz="3600" b="1" dirty="0">
              <a:solidFill>
                <a:srgbClr val="04447F"/>
              </a:solidFill>
            </a:endParaRPr>
          </a:p>
        </p:txBody>
      </p:sp>
    </p:spTree>
    <p:extLst>
      <p:ext uri="{BB962C8B-B14F-4D97-AF65-F5344CB8AC3E}">
        <p14:creationId xmlns:p14="http://schemas.microsoft.com/office/powerpoint/2010/main" val="2556728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2987675" y="260350"/>
            <a:ext cx="3168650" cy="641350"/>
          </a:xfrm>
          <a:prstGeom prst="rect">
            <a:avLst/>
          </a:prstGeom>
          <a:gradFill rotWithShape="1">
            <a:gsLst>
              <a:gs pos="0">
                <a:srgbClr val="FFFF00"/>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3600" b="1" dirty="0">
                <a:solidFill>
                  <a:srgbClr val="04447F"/>
                </a:solidFill>
              </a:rPr>
              <a:t>视频压缩流程</a:t>
            </a:r>
            <a:r>
              <a:rPr lang="zh-CN" altLang="en-US" sz="2800" dirty="0">
                <a:solidFill>
                  <a:srgbClr val="04447F"/>
                </a:solidFill>
              </a:rPr>
              <a:t> </a:t>
            </a:r>
          </a:p>
        </p:txBody>
      </p:sp>
      <p:sp>
        <p:nvSpPr>
          <p:cNvPr id="1380355" name="Rectangle 3"/>
          <p:cNvSpPr>
            <a:spLocks noChangeArrowheads="1"/>
          </p:cNvSpPr>
          <p:nvPr/>
        </p:nvSpPr>
        <p:spPr bwMode="auto">
          <a:xfrm>
            <a:off x="755650" y="5811838"/>
            <a:ext cx="7416800" cy="641350"/>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① </a:t>
            </a:r>
            <a:r>
              <a:rPr lang="zh-CN" altLang="en-US" sz="1800">
                <a:solidFill>
                  <a:schemeClr val="tx1"/>
                </a:solidFill>
              </a:rPr>
              <a:t>在缓存中重构一个经过编解码处理的前一帧的图像，该图像称为运动</a:t>
            </a:r>
          </a:p>
          <a:p>
            <a:pPr eaLnBrk="1" hangingPunct="1">
              <a:spcBef>
                <a:spcPct val="0"/>
              </a:spcBef>
              <a:buClrTx/>
              <a:buSzTx/>
              <a:buFontTx/>
              <a:buNone/>
            </a:pPr>
            <a:r>
              <a:rPr lang="zh-CN" altLang="en-US" sz="1800">
                <a:solidFill>
                  <a:schemeClr val="tx1"/>
                </a:solidFill>
              </a:rPr>
              <a:t>估计的“参考帧”，编码端和解码端采用同样的参考帧； </a:t>
            </a:r>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0357" name="Oval 5"/>
          <p:cNvSpPr>
            <a:spLocks noChangeArrowheads="1"/>
          </p:cNvSpPr>
          <p:nvPr/>
        </p:nvSpPr>
        <p:spPr bwMode="auto">
          <a:xfrm>
            <a:off x="4932363" y="3602038"/>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3433770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80355"/>
                                        </p:tgtEl>
                                        <p:attrNameLst>
                                          <p:attrName>style.visibility</p:attrName>
                                        </p:attrNameLst>
                                      </p:cBhvr>
                                      <p:to>
                                        <p:strVal val="visible"/>
                                      </p:to>
                                    </p:set>
                                    <p:animEffect transition="in" filter="checkerboard(across)">
                                      <p:cBhvr>
                                        <p:cTn id="7" dur="500"/>
                                        <p:tgtEl>
                                          <p:spTgt spid="1380355"/>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0357"/>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0357"/>
                                        </p:tgtEl>
                                      </p:cBhvr>
                                    </p:animEffect>
                                    <p:animScale>
                                      <p:cBhvr>
                                        <p:cTn id="14" dur="250" autoRev="1" fill="hold"/>
                                        <p:tgtEl>
                                          <p:spTgt spid="13803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animBg="1"/>
      <p:bldP spid="1380357" grpId="0" animBg="1"/>
      <p:bldP spid="138035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9" name="Rectangle 3"/>
          <p:cNvSpPr>
            <a:spLocks noChangeArrowheads="1"/>
          </p:cNvSpPr>
          <p:nvPr/>
        </p:nvSpPr>
        <p:spPr bwMode="auto">
          <a:xfrm>
            <a:off x="539750" y="5365750"/>
            <a:ext cx="8064500" cy="1190625"/>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② </a:t>
            </a:r>
            <a:r>
              <a:rPr lang="zh-CN" altLang="en-US" sz="1800">
                <a:solidFill>
                  <a:schemeClr val="tx1"/>
                </a:solidFill>
              </a:rPr>
              <a:t>计算当前帧中的每一个方块（一般为</a:t>
            </a:r>
            <a:r>
              <a:rPr lang="en-US" altLang="zh-CN" sz="1800">
                <a:solidFill>
                  <a:schemeClr val="tx1"/>
                </a:solidFill>
              </a:rPr>
              <a:t>16*16</a:t>
            </a:r>
            <a:r>
              <a:rPr lang="zh-CN" altLang="en-US" sz="1800">
                <a:solidFill>
                  <a:schemeClr val="tx1"/>
                </a:solidFill>
              </a:rPr>
              <a:t>像素的宏块）和缓存中的参考帧</a:t>
            </a:r>
          </a:p>
          <a:p>
            <a:pPr eaLnBrk="1" hangingPunct="1">
              <a:spcBef>
                <a:spcPct val="0"/>
              </a:spcBef>
              <a:buClrTx/>
              <a:buSzTx/>
              <a:buFontTx/>
              <a:buNone/>
            </a:pPr>
            <a:r>
              <a:rPr lang="zh-CN" altLang="en-US" sz="1800">
                <a:solidFill>
                  <a:schemeClr val="tx1"/>
                </a:solidFill>
              </a:rPr>
              <a:t>中宏块的最佳匹配块，即进行运动估计计算。用运动矢量表明两个宏块之间的</a:t>
            </a:r>
          </a:p>
          <a:p>
            <a:pPr eaLnBrk="1" hangingPunct="1">
              <a:spcBef>
                <a:spcPct val="0"/>
              </a:spcBef>
              <a:buClrTx/>
              <a:buSzTx/>
              <a:buFontTx/>
              <a:buNone/>
            </a:pPr>
            <a:r>
              <a:rPr lang="zh-CN" altLang="en-US" sz="1800">
                <a:solidFill>
                  <a:schemeClr val="tx1"/>
                </a:solidFill>
              </a:rPr>
              <a:t>位移。例如，运动矢量＝（</a:t>
            </a:r>
            <a:r>
              <a:rPr lang="en-US" altLang="zh-CN" sz="1800">
                <a:solidFill>
                  <a:schemeClr val="tx1"/>
                </a:solidFill>
              </a:rPr>
              <a:t>-4</a:t>
            </a:r>
            <a:r>
              <a:rPr lang="zh-CN" altLang="en-US" sz="1800">
                <a:solidFill>
                  <a:schemeClr val="tx1"/>
                </a:solidFill>
              </a:rPr>
              <a:t>，</a:t>
            </a:r>
            <a:r>
              <a:rPr lang="en-US" altLang="zh-CN" sz="1800">
                <a:solidFill>
                  <a:schemeClr val="tx1"/>
                </a:solidFill>
              </a:rPr>
              <a:t>5</a:t>
            </a:r>
            <a:r>
              <a:rPr lang="zh-CN" altLang="en-US" sz="1800">
                <a:solidFill>
                  <a:schemeClr val="tx1"/>
                </a:solidFill>
              </a:rPr>
              <a:t>），则在当前帧的宏块向左移动</a:t>
            </a:r>
            <a:r>
              <a:rPr lang="en-US" altLang="zh-CN" sz="1800">
                <a:solidFill>
                  <a:schemeClr val="tx1"/>
                </a:solidFill>
              </a:rPr>
              <a:t>4</a:t>
            </a:r>
            <a:r>
              <a:rPr lang="zh-CN" altLang="en-US" sz="1800">
                <a:solidFill>
                  <a:schemeClr val="tx1"/>
                </a:solidFill>
              </a:rPr>
              <a:t>个像素，向</a:t>
            </a:r>
          </a:p>
          <a:p>
            <a:pPr eaLnBrk="1" hangingPunct="1">
              <a:spcBef>
                <a:spcPct val="0"/>
              </a:spcBef>
              <a:buClrTx/>
              <a:buSzTx/>
              <a:buFontTx/>
              <a:buNone/>
            </a:pPr>
            <a:r>
              <a:rPr lang="zh-CN" altLang="en-US" sz="1800">
                <a:solidFill>
                  <a:schemeClr val="tx1"/>
                </a:solidFill>
              </a:rPr>
              <a:t>下移动</a:t>
            </a:r>
            <a:r>
              <a:rPr lang="en-US" altLang="zh-CN" sz="1800">
                <a:solidFill>
                  <a:schemeClr val="tx1"/>
                </a:solidFill>
              </a:rPr>
              <a:t>5</a:t>
            </a:r>
            <a:r>
              <a:rPr lang="zh-CN" altLang="en-US" sz="1800">
                <a:solidFill>
                  <a:schemeClr val="tx1"/>
                </a:solidFill>
              </a:rPr>
              <a:t>个像素，就可以在参考帧中找到最匹配的宏块。</a:t>
            </a:r>
          </a:p>
        </p:txBody>
      </p:sp>
      <p:pic>
        <p:nvPicPr>
          <p:cNvPr id="77827"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1381" name="Oval 5"/>
          <p:cNvSpPr>
            <a:spLocks noChangeArrowheads="1"/>
          </p:cNvSpPr>
          <p:nvPr/>
        </p:nvSpPr>
        <p:spPr bwMode="auto">
          <a:xfrm>
            <a:off x="2484438" y="4365625"/>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1382" name="Oval 6"/>
          <p:cNvSpPr>
            <a:spLocks noChangeArrowheads="1"/>
          </p:cNvSpPr>
          <p:nvPr/>
        </p:nvSpPr>
        <p:spPr bwMode="auto">
          <a:xfrm>
            <a:off x="5003800" y="4192588"/>
            <a:ext cx="108108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3315699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1379"/>
                                        </p:tgtEl>
                                        <p:attrNameLst>
                                          <p:attrName>style.visibility</p:attrName>
                                        </p:attrNameLst>
                                      </p:cBhvr>
                                      <p:to>
                                        <p:strVal val="visible"/>
                                      </p:to>
                                    </p:set>
                                    <p:animEffect transition="in" filter="checkerboard(across)">
                                      <p:cBhvr>
                                        <p:cTn id="7" dur="500"/>
                                        <p:tgtEl>
                                          <p:spTgt spid="1381379"/>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1381"/>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1381"/>
                                        </p:tgtEl>
                                      </p:cBhvr>
                                    </p:animEffect>
                                    <p:animScale>
                                      <p:cBhvr>
                                        <p:cTn id="14" dur="250" autoRev="1" fill="hold"/>
                                        <p:tgtEl>
                                          <p:spTgt spid="1381381"/>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1382"/>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1382"/>
                                        </p:tgtEl>
                                      </p:cBhvr>
                                    </p:animEffect>
                                    <p:animScale>
                                      <p:cBhvr>
                                        <p:cTn id="21" dur="250" autoRev="1" fill="hold"/>
                                        <p:tgtEl>
                                          <p:spTgt spid="13813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79" grpId="0" animBg="1"/>
      <p:bldP spid="1381381" grpId="0" animBg="1"/>
      <p:bldP spid="1381381" grpId="1" animBg="1"/>
      <p:bldP spid="1381382" grpId="0" animBg="1"/>
      <p:bldP spid="138138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3" name="Rectangle 3"/>
          <p:cNvSpPr>
            <a:spLocks noChangeArrowheads="1"/>
          </p:cNvSpPr>
          <p:nvPr/>
        </p:nvSpPr>
        <p:spPr bwMode="auto">
          <a:xfrm>
            <a:off x="755650" y="5640388"/>
            <a:ext cx="7632700" cy="641350"/>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③ </a:t>
            </a:r>
            <a:r>
              <a:rPr lang="zh-CN" altLang="en-US" sz="1800">
                <a:solidFill>
                  <a:schemeClr val="tx1"/>
                </a:solidFill>
              </a:rPr>
              <a:t>通过参考帧的最佳匹配块进行运动补偿计算，得到当前帧的最相似图像</a:t>
            </a:r>
          </a:p>
          <a:p>
            <a:pPr eaLnBrk="1" hangingPunct="1">
              <a:spcBef>
                <a:spcPct val="0"/>
              </a:spcBef>
              <a:buClrTx/>
              <a:buSzTx/>
              <a:buFontTx/>
              <a:buNone/>
            </a:pPr>
            <a:r>
              <a:rPr lang="zh-CN" altLang="en-US" sz="1800">
                <a:solidFill>
                  <a:schemeClr val="tx1"/>
                </a:solidFill>
              </a:rPr>
              <a:t>（运动补偿参考帧）。</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05" name="Oval 5"/>
          <p:cNvSpPr>
            <a:spLocks noChangeArrowheads="1"/>
          </p:cNvSpPr>
          <p:nvPr/>
        </p:nvSpPr>
        <p:spPr bwMode="auto">
          <a:xfrm>
            <a:off x="2484438" y="3602038"/>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4138408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2403"/>
                                        </p:tgtEl>
                                        <p:attrNameLst>
                                          <p:attrName>style.visibility</p:attrName>
                                        </p:attrNameLst>
                                      </p:cBhvr>
                                      <p:to>
                                        <p:strVal val="visible"/>
                                      </p:to>
                                    </p:set>
                                    <p:animEffect transition="in" filter="checkerboard(across)">
                                      <p:cBhvr>
                                        <p:cTn id="7" dur="500"/>
                                        <p:tgtEl>
                                          <p:spTgt spid="1382403"/>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2405"/>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2405"/>
                                        </p:tgtEl>
                                      </p:cBhvr>
                                    </p:animEffect>
                                    <p:animScale>
                                      <p:cBhvr>
                                        <p:cTn id="14" dur="250" autoRev="1" fill="hold"/>
                                        <p:tgtEl>
                                          <p:spTgt spid="138240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03" grpId="0" animBg="1"/>
      <p:bldP spid="1382405" grpId="0" animBg="1"/>
      <p:bldP spid="1382405"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7" name="Rectangle 3"/>
          <p:cNvSpPr>
            <a:spLocks noChangeArrowheads="1"/>
          </p:cNvSpPr>
          <p:nvPr/>
        </p:nvSpPr>
        <p:spPr bwMode="auto">
          <a:xfrm>
            <a:off x="611188" y="5805488"/>
            <a:ext cx="8281987" cy="641350"/>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④ </a:t>
            </a:r>
            <a:r>
              <a:rPr lang="zh-CN" altLang="en-US" sz="1800">
                <a:solidFill>
                  <a:schemeClr val="tx1"/>
                </a:solidFill>
              </a:rPr>
              <a:t>然后当前帧和运动补偿参考帧进行差值运算（相对应的像素进行减法运算），</a:t>
            </a:r>
          </a:p>
          <a:p>
            <a:pPr eaLnBrk="1" hangingPunct="1">
              <a:spcBef>
                <a:spcPct val="0"/>
              </a:spcBef>
              <a:buClrTx/>
              <a:buSzTx/>
              <a:buFontTx/>
              <a:buNone/>
            </a:pPr>
            <a:r>
              <a:rPr lang="zh-CN" altLang="en-US" sz="1800">
                <a:solidFill>
                  <a:schemeClr val="tx1"/>
                </a:solidFill>
              </a:rPr>
              <a:t>得到运动补偿的帧差图像。</a:t>
            </a:r>
          </a:p>
        </p:txBody>
      </p:sp>
      <p:pic>
        <p:nvPicPr>
          <p:cNvPr id="79875"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3059113" y="1052513"/>
            <a:ext cx="1100137" cy="609600"/>
            <a:chOff x="1927" y="663"/>
            <a:chExt cx="693" cy="384"/>
          </a:xfrm>
        </p:grpSpPr>
        <p:sp>
          <p:nvSpPr>
            <p:cNvPr id="79878" name="AutoShape 6"/>
            <p:cNvSpPr>
              <a:spLocks noChangeArrowheads="1"/>
            </p:cNvSpPr>
            <p:nvPr/>
          </p:nvSpPr>
          <p:spPr bwMode="auto">
            <a:xfrm>
              <a:off x="1927" y="663"/>
              <a:ext cx="635" cy="384"/>
            </a:xfrm>
            <a:prstGeom prst="wedgeEllipseCallout">
              <a:avLst>
                <a:gd name="adj1" fmla="val -44329"/>
                <a:gd name="adj2" fmla="val 70051"/>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b="1">
                <a:solidFill>
                  <a:srgbClr val="0000FF"/>
                </a:solidFill>
              </a:endParaRPr>
            </a:p>
          </p:txBody>
        </p:sp>
        <p:sp>
          <p:nvSpPr>
            <p:cNvPr id="79879" name="Text Box 7"/>
            <p:cNvSpPr txBox="1">
              <a:spLocks noChangeArrowheads="1"/>
            </p:cNvSpPr>
            <p:nvPr/>
          </p:nvSpPr>
          <p:spPr bwMode="auto">
            <a:xfrm>
              <a:off x="1927" y="750"/>
              <a:ext cx="6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1800">
                  <a:solidFill>
                    <a:srgbClr val="0000FF"/>
                  </a:solidFill>
                </a:rPr>
                <a:t>帧差图像</a:t>
              </a:r>
            </a:p>
          </p:txBody>
        </p:sp>
      </p:grpSp>
    </p:spTree>
    <p:extLst>
      <p:ext uri="{BB962C8B-B14F-4D97-AF65-F5344CB8AC3E}">
        <p14:creationId xmlns:p14="http://schemas.microsoft.com/office/powerpoint/2010/main" val="4106345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3427"/>
                                        </p:tgtEl>
                                        <p:attrNameLst>
                                          <p:attrName>style.visibility</p:attrName>
                                        </p:attrNameLst>
                                      </p:cBhvr>
                                      <p:to>
                                        <p:strVal val="visible"/>
                                      </p:to>
                                    </p:set>
                                    <p:animEffect transition="in" filter="checkerboard(across)">
                                      <p:cBhvr>
                                        <p:cTn id="7" dur="500"/>
                                        <p:tgtEl>
                                          <p:spTgt spid="1383427"/>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par>
                          <p:cTn id="12" fill="hold" nodeType="afterGroup">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81343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基于块的运动估计</a:t>
            </a:r>
            <a:endParaRPr lang="en-US" altLang="zh-CN" kern="0" dirty="0"/>
          </a:p>
          <a:p>
            <a:pPr lvl="1" eaLnBrk="1" hangingPunct="1">
              <a:lnSpc>
                <a:spcPts val="2400"/>
              </a:lnSpc>
              <a:defRPr/>
            </a:pPr>
            <a:r>
              <a:rPr lang="zh-CN" altLang="en-US" sz="1800" kern="0" dirty="0"/>
              <a:t>将视频的每一帧分成许多互不重叠的</a:t>
            </a:r>
            <a:r>
              <a:rPr lang="zh-CN" altLang="en-US" sz="1800" b="1" kern="0" dirty="0">
                <a:solidFill>
                  <a:srgbClr val="FF0000"/>
                </a:solidFill>
              </a:rPr>
              <a:t>宏块</a:t>
            </a:r>
            <a:r>
              <a:rPr lang="zh-CN" altLang="en-US" sz="1800" kern="0" dirty="0"/>
              <a:t>（</a:t>
            </a:r>
            <a:r>
              <a:rPr lang="en-US" altLang="zh-CN" sz="1800" kern="0" dirty="0"/>
              <a:t>16*16</a:t>
            </a:r>
            <a:r>
              <a:rPr lang="zh-CN" altLang="en-US" sz="1800" kern="0" dirty="0"/>
              <a:t>像素图像块）</a:t>
            </a:r>
            <a:endParaRPr lang="en-US" altLang="zh-CN" sz="1800" kern="0" dirty="0"/>
          </a:p>
          <a:p>
            <a:pPr lvl="1" eaLnBrk="1" hangingPunct="1">
              <a:lnSpc>
                <a:spcPts val="2400"/>
              </a:lnSpc>
              <a:defRPr/>
            </a:pPr>
            <a:r>
              <a:rPr lang="zh-CN" altLang="en-US" sz="1800" kern="0" dirty="0"/>
              <a:t>对每个宏块到参考帧某一给定特定搜索范围内根据一定的</a:t>
            </a:r>
            <a:r>
              <a:rPr lang="zh-CN" altLang="en-US" sz="1800" b="1" kern="0" dirty="0">
                <a:solidFill>
                  <a:srgbClr val="FF0000"/>
                </a:solidFill>
              </a:rPr>
              <a:t>匹配准则</a:t>
            </a:r>
            <a:r>
              <a:rPr lang="zh-CN" altLang="en-US" sz="1800" kern="0" dirty="0"/>
              <a:t>找出与当前块</a:t>
            </a:r>
            <a:r>
              <a:rPr lang="zh-CN" altLang="en-US" sz="1800" b="1" kern="0" dirty="0">
                <a:solidFill>
                  <a:srgbClr val="FF0000"/>
                </a:solidFill>
              </a:rPr>
              <a:t>最相似的块</a:t>
            </a:r>
            <a:r>
              <a:rPr lang="zh-CN" altLang="en-US" sz="1800" kern="0" dirty="0"/>
              <a:t>，即</a:t>
            </a:r>
            <a:r>
              <a:rPr lang="zh-CN" altLang="en-US" sz="1800" b="1" kern="0" dirty="0">
                <a:solidFill>
                  <a:srgbClr val="FF0000"/>
                </a:solidFill>
              </a:rPr>
              <a:t>匹配块</a:t>
            </a:r>
            <a:endParaRPr lang="en-US" altLang="zh-CN" sz="1800" b="1" kern="0" dirty="0">
              <a:solidFill>
                <a:srgbClr val="FF0000"/>
              </a:solidFill>
            </a:endParaRPr>
          </a:p>
          <a:p>
            <a:pPr lvl="1" eaLnBrk="1" hangingPunct="1">
              <a:lnSpc>
                <a:spcPts val="2400"/>
              </a:lnSpc>
              <a:defRPr/>
            </a:pPr>
            <a:r>
              <a:rPr lang="zh-CN" altLang="en-US" sz="1800" kern="0" dirty="0"/>
              <a:t>匹配块与当前块的相对位移即为</a:t>
            </a:r>
            <a:r>
              <a:rPr lang="zh-CN" altLang="en-US" sz="1800" b="1" kern="0" dirty="0">
                <a:solidFill>
                  <a:srgbClr val="FF0000"/>
                </a:solidFill>
              </a:rPr>
              <a:t>运动矢量，</a:t>
            </a:r>
            <a:r>
              <a:rPr lang="zh-CN" altLang="en-US" sz="1800" kern="0" dirty="0"/>
              <a:t>和残差数据均要写入压缩流</a:t>
            </a:r>
            <a:endParaRPr lang="en-US" altLang="zh-CN" sz="1800" b="1" kern="0" dirty="0">
              <a:solidFill>
                <a:srgbClr val="FF0000"/>
              </a:solidFill>
            </a:endParaRPr>
          </a:p>
        </p:txBody>
      </p:sp>
      <p:pic>
        <p:nvPicPr>
          <p:cNvPr id="19460" name="Picture 3"/>
          <p:cNvPicPr>
            <a:picLocks noGrp="1" noChangeAspect="1" noChangeArrowheads="1"/>
          </p:cNvPicPr>
          <p:nvPr>
            <p:ph sz="half" idx="4294967295"/>
          </p:nvPr>
        </p:nvPicPr>
        <p:blipFill>
          <a:blip r:embed="rId3">
            <a:lum contrast="18000"/>
            <a:extLst>
              <a:ext uri="{28A0092B-C50C-407E-A947-70E740481C1C}">
                <a14:useLocalDpi xmlns:a14="http://schemas.microsoft.com/office/drawing/2010/main" val="0"/>
              </a:ext>
            </a:extLst>
          </a:blip>
          <a:srcRect/>
          <a:stretch>
            <a:fillRect/>
          </a:stretch>
        </p:blipFill>
        <p:spPr>
          <a:xfrm>
            <a:off x="1619250" y="3357563"/>
            <a:ext cx="6427788" cy="3167062"/>
          </a:xfrm>
          <a:noFill/>
        </p:spPr>
      </p:pic>
    </p:spTree>
    <p:extLst>
      <p:ext uri="{BB962C8B-B14F-4D97-AF65-F5344CB8AC3E}">
        <p14:creationId xmlns:p14="http://schemas.microsoft.com/office/powerpoint/2010/main" val="101081575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1" name="Rectangle 3"/>
          <p:cNvSpPr>
            <a:spLocks noChangeArrowheads="1"/>
          </p:cNvSpPr>
          <p:nvPr/>
        </p:nvSpPr>
        <p:spPr bwMode="auto">
          <a:xfrm>
            <a:off x="1258888" y="5942013"/>
            <a:ext cx="3960812" cy="366712"/>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⑤ </a:t>
            </a:r>
            <a:r>
              <a:rPr lang="zh-CN" altLang="en-US" sz="1800">
                <a:solidFill>
                  <a:schemeClr val="tx1"/>
                </a:solidFill>
              </a:rPr>
              <a:t>对帧差图像进行</a:t>
            </a:r>
            <a:r>
              <a:rPr lang="en-US" altLang="zh-CN" sz="1800">
                <a:solidFill>
                  <a:schemeClr val="tx1"/>
                </a:solidFill>
              </a:rPr>
              <a:t>DCT</a:t>
            </a:r>
            <a:r>
              <a:rPr lang="zh-CN" altLang="en-US" sz="1800">
                <a:solidFill>
                  <a:schemeClr val="tx1"/>
                </a:solidFill>
              </a:rPr>
              <a:t>变换和量化；</a:t>
            </a:r>
          </a:p>
        </p:txBody>
      </p:sp>
      <p:pic>
        <p:nvPicPr>
          <p:cNvPr id="80899"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4453" name="Oval 5"/>
          <p:cNvSpPr>
            <a:spLocks noChangeArrowheads="1"/>
          </p:cNvSpPr>
          <p:nvPr/>
        </p:nvSpPr>
        <p:spPr bwMode="auto">
          <a:xfrm>
            <a:off x="3203575" y="1628775"/>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4454" name="Oval 6"/>
          <p:cNvSpPr>
            <a:spLocks noChangeArrowheads="1"/>
          </p:cNvSpPr>
          <p:nvPr/>
        </p:nvSpPr>
        <p:spPr bwMode="auto">
          <a:xfrm>
            <a:off x="3997325" y="1628775"/>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406751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4451"/>
                                        </p:tgtEl>
                                        <p:attrNameLst>
                                          <p:attrName>style.visibility</p:attrName>
                                        </p:attrNameLst>
                                      </p:cBhvr>
                                      <p:to>
                                        <p:strVal val="visible"/>
                                      </p:to>
                                    </p:set>
                                    <p:animEffect transition="in" filter="checkerboard(across)">
                                      <p:cBhvr>
                                        <p:cTn id="7" dur="500"/>
                                        <p:tgtEl>
                                          <p:spTgt spid="1384451"/>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4453"/>
                                        </p:tgtEl>
                                      </p:cBhvr>
                                    </p:animEffect>
                                    <p:animScale>
                                      <p:cBhvr>
                                        <p:cTn id="14" dur="250" autoRev="1" fill="hold"/>
                                        <p:tgtEl>
                                          <p:spTgt spid="1384453"/>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4454"/>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4454"/>
                                        </p:tgtEl>
                                      </p:cBhvr>
                                    </p:animEffect>
                                    <p:animScale>
                                      <p:cBhvr>
                                        <p:cTn id="21" dur="250" autoRev="1" fill="hold"/>
                                        <p:tgtEl>
                                          <p:spTgt spid="13844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1" grpId="0" animBg="1"/>
      <p:bldP spid="1384453" grpId="0" animBg="1"/>
      <p:bldP spid="1384453" grpId="1" animBg="1"/>
      <p:bldP spid="1384454" grpId="0" animBg="1"/>
      <p:bldP spid="138445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5" name="Rectangle 3"/>
          <p:cNvSpPr>
            <a:spLocks noChangeArrowheads="1"/>
          </p:cNvSpPr>
          <p:nvPr/>
        </p:nvSpPr>
        <p:spPr bwMode="auto">
          <a:xfrm>
            <a:off x="1258888" y="5942013"/>
            <a:ext cx="5113337" cy="366712"/>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⑥ </a:t>
            </a:r>
            <a:r>
              <a:rPr lang="zh-CN" altLang="en-US" sz="1800">
                <a:solidFill>
                  <a:schemeClr val="tx1"/>
                </a:solidFill>
              </a:rPr>
              <a:t>量化后的系数和运动矢量进行熵编码和传输；</a:t>
            </a:r>
          </a:p>
        </p:txBody>
      </p:sp>
      <p:pic>
        <p:nvPicPr>
          <p:cNvPr id="81923"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5477" name="Oval 5"/>
          <p:cNvSpPr>
            <a:spLocks noChangeArrowheads="1"/>
          </p:cNvSpPr>
          <p:nvPr/>
        </p:nvSpPr>
        <p:spPr bwMode="auto">
          <a:xfrm>
            <a:off x="6805613" y="1700213"/>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5478" name="Oval 6"/>
          <p:cNvSpPr>
            <a:spLocks noChangeArrowheads="1"/>
          </p:cNvSpPr>
          <p:nvPr/>
        </p:nvSpPr>
        <p:spPr bwMode="auto">
          <a:xfrm>
            <a:off x="5435600" y="1412875"/>
            <a:ext cx="1008063"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3807186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5475"/>
                                        </p:tgtEl>
                                        <p:attrNameLst>
                                          <p:attrName>style.visibility</p:attrName>
                                        </p:attrNameLst>
                                      </p:cBhvr>
                                      <p:to>
                                        <p:strVal val="visible"/>
                                      </p:to>
                                    </p:set>
                                    <p:animEffect transition="in" filter="checkerboard(across)">
                                      <p:cBhvr>
                                        <p:cTn id="7" dur="500"/>
                                        <p:tgtEl>
                                          <p:spTgt spid="1385475"/>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5478"/>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5478"/>
                                        </p:tgtEl>
                                      </p:cBhvr>
                                    </p:animEffect>
                                    <p:animScale>
                                      <p:cBhvr>
                                        <p:cTn id="14" dur="250" autoRev="1" fill="hold"/>
                                        <p:tgtEl>
                                          <p:spTgt spid="1385478"/>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5477"/>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5477"/>
                                        </p:tgtEl>
                                      </p:cBhvr>
                                    </p:animEffect>
                                    <p:animScale>
                                      <p:cBhvr>
                                        <p:cTn id="21" dur="250" autoRev="1" fill="hold"/>
                                        <p:tgtEl>
                                          <p:spTgt spid="138547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5" grpId="0" animBg="1"/>
      <p:bldP spid="1385477" grpId="0" animBg="1"/>
      <p:bldP spid="1385477" grpId="1" animBg="1"/>
      <p:bldP spid="1385478" grpId="0" animBg="1"/>
      <p:bldP spid="138547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9" name="Rectangle 3"/>
          <p:cNvSpPr>
            <a:spLocks noChangeArrowheads="1"/>
          </p:cNvSpPr>
          <p:nvPr/>
        </p:nvSpPr>
        <p:spPr bwMode="auto">
          <a:xfrm>
            <a:off x="827088" y="5803900"/>
            <a:ext cx="7632700" cy="641350"/>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⑦ </a:t>
            </a:r>
            <a:r>
              <a:rPr lang="zh-CN" altLang="en-US" sz="1800">
                <a:solidFill>
                  <a:schemeClr val="tx1"/>
                </a:solidFill>
              </a:rPr>
              <a:t>量化后的系数同时被解码，得到的帧差图像和运动补偿参考帧进行加法运算，从而得到一个新的放在缓存中的参考帧。</a:t>
            </a:r>
          </a:p>
        </p:txBody>
      </p:sp>
      <p:pic>
        <p:nvPicPr>
          <p:cNvPr id="82947" name="Picture 4"/>
          <p:cNvPicPr>
            <a:picLocks noChangeAspect="1" noChangeArrowheads="1"/>
          </p:cNvPicPr>
          <p:nvPr/>
        </p:nvPicPr>
        <p:blipFill>
          <a:blip r:embed="rId2">
            <a:extLst>
              <a:ext uri="{28A0092B-C50C-407E-A947-70E740481C1C}">
                <a14:useLocalDpi xmlns:a14="http://schemas.microsoft.com/office/drawing/2010/main" val="0"/>
              </a:ext>
            </a:extLst>
          </a:blip>
          <a:srcRect t="7846"/>
          <a:stretch>
            <a:fillRect/>
          </a:stretch>
        </p:blipFill>
        <p:spPr bwMode="auto">
          <a:xfrm>
            <a:off x="1331913" y="1009650"/>
            <a:ext cx="640873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6501" name="Oval 5"/>
          <p:cNvSpPr>
            <a:spLocks noChangeArrowheads="1"/>
          </p:cNvSpPr>
          <p:nvPr/>
        </p:nvSpPr>
        <p:spPr bwMode="auto">
          <a:xfrm>
            <a:off x="4932363" y="1958975"/>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6502" name="Oval 6"/>
          <p:cNvSpPr>
            <a:spLocks noChangeArrowheads="1"/>
          </p:cNvSpPr>
          <p:nvPr/>
        </p:nvSpPr>
        <p:spPr bwMode="auto">
          <a:xfrm>
            <a:off x="4932363" y="2420938"/>
            <a:ext cx="719137"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6503" name="Oval 7"/>
          <p:cNvSpPr>
            <a:spLocks noChangeArrowheads="1"/>
          </p:cNvSpPr>
          <p:nvPr/>
        </p:nvSpPr>
        <p:spPr bwMode="auto">
          <a:xfrm>
            <a:off x="3132138" y="2881313"/>
            <a:ext cx="1655762"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6504" name="Oval 8"/>
          <p:cNvSpPr>
            <a:spLocks noChangeArrowheads="1"/>
          </p:cNvSpPr>
          <p:nvPr/>
        </p:nvSpPr>
        <p:spPr bwMode="auto">
          <a:xfrm>
            <a:off x="4932363" y="3602038"/>
            <a:ext cx="719137" cy="504825"/>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a:solidFill>
                <a:schemeClr val="tx1"/>
              </a:solidFill>
            </a:endParaRPr>
          </a:p>
        </p:txBody>
      </p:sp>
    </p:spTree>
    <p:extLst>
      <p:ext uri="{BB962C8B-B14F-4D97-AF65-F5344CB8AC3E}">
        <p14:creationId xmlns:p14="http://schemas.microsoft.com/office/powerpoint/2010/main" val="4212139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6499"/>
                                        </p:tgtEl>
                                        <p:attrNameLst>
                                          <p:attrName>style.visibility</p:attrName>
                                        </p:attrNameLst>
                                      </p:cBhvr>
                                      <p:to>
                                        <p:strVal val="visible"/>
                                      </p:to>
                                    </p:set>
                                    <p:animEffect transition="in" filter="checkerboard(across)">
                                      <p:cBhvr>
                                        <p:cTn id="7" dur="500"/>
                                        <p:tgtEl>
                                          <p:spTgt spid="1386499"/>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6501"/>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6501"/>
                                        </p:tgtEl>
                                      </p:cBhvr>
                                    </p:animEffect>
                                    <p:animScale>
                                      <p:cBhvr>
                                        <p:cTn id="14" dur="250" autoRev="1" fill="hold"/>
                                        <p:tgtEl>
                                          <p:spTgt spid="1386501"/>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6502"/>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6502"/>
                                        </p:tgtEl>
                                      </p:cBhvr>
                                    </p:animEffect>
                                    <p:animScale>
                                      <p:cBhvr>
                                        <p:cTn id="21" dur="250" autoRev="1" fill="hold"/>
                                        <p:tgtEl>
                                          <p:spTgt spid="1386502"/>
                                        </p:tgtEl>
                                      </p:cBhvr>
                                      <p:by x="105000" y="105000"/>
                                    </p:animScale>
                                  </p:childTnLst>
                                </p:cTn>
                              </p:par>
                            </p:childTnLst>
                          </p:cTn>
                        </p:par>
                        <p:par>
                          <p:cTn id="22" fill="hold" nodeType="afterGroup">
                            <p:stCondLst>
                              <p:cond delay="1502"/>
                            </p:stCondLst>
                            <p:childTnLst>
                              <p:par>
                                <p:cTn id="23" presetID="1" presetClass="entr" presetSubtype="0" fill="hold" grpId="0" nodeType="afterEffect">
                                  <p:stCondLst>
                                    <p:cond delay="0"/>
                                  </p:stCondLst>
                                  <p:childTnLst>
                                    <p:set>
                                      <p:cBhvr>
                                        <p:cTn id="24" dur="1" fill="hold">
                                          <p:stCondLst>
                                            <p:cond delay="0"/>
                                          </p:stCondLst>
                                        </p:cTn>
                                        <p:tgtEl>
                                          <p:spTgt spid="1386503"/>
                                        </p:tgtEl>
                                        <p:attrNameLst>
                                          <p:attrName>style.visibility</p:attrName>
                                        </p:attrNameLst>
                                      </p:cBhvr>
                                      <p:to>
                                        <p:strVal val="visible"/>
                                      </p:to>
                                    </p:set>
                                  </p:childTnLst>
                                </p:cTn>
                              </p:par>
                            </p:childTnLst>
                          </p:cTn>
                        </p:par>
                        <p:par>
                          <p:cTn id="25" fill="hold" nodeType="afterGroup">
                            <p:stCondLst>
                              <p:cond delay="1503"/>
                            </p:stCondLst>
                            <p:childTnLst>
                              <p:par>
                                <p:cTn id="26" presetID="26" presetClass="emph" presetSubtype="0" fill="hold" grpId="1" nodeType="afterEffect">
                                  <p:stCondLst>
                                    <p:cond delay="0"/>
                                  </p:stCondLst>
                                  <p:childTnLst>
                                    <p:animEffect transition="out" filter="fade">
                                      <p:cBhvr>
                                        <p:cTn id="27" dur="500" tmFilter="0, 0; .2, .5; .8, .5; 1, 0"/>
                                        <p:tgtEl>
                                          <p:spTgt spid="1386503"/>
                                        </p:tgtEl>
                                      </p:cBhvr>
                                    </p:animEffect>
                                    <p:animScale>
                                      <p:cBhvr>
                                        <p:cTn id="28" dur="250" autoRev="1" fill="hold"/>
                                        <p:tgtEl>
                                          <p:spTgt spid="1386503"/>
                                        </p:tgtEl>
                                      </p:cBhvr>
                                      <p:by x="105000" y="105000"/>
                                    </p:animScale>
                                  </p:childTnLst>
                                </p:cTn>
                              </p:par>
                            </p:childTnLst>
                          </p:cTn>
                        </p:par>
                        <p:par>
                          <p:cTn id="29" fill="hold" nodeType="afterGroup">
                            <p:stCondLst>
                              <p:cond delay="2003"/>
                            </p:stCondLst>
                            <p:childTnLst>
                              <p:par>
                                <p:cTn id="30" presetID="1" presetClass="entr" presetSubtype="0" fill="hold" grpId="0" nodeType="afterEffect">
                                  <p:stCondLst>
                                    <p:cond delay="0"/>
                                  </p:stCondLst>
                                  <p:childTnLst>
                                    <p:set>
                                      <p:cBhvr>
                                        <p:cTn id="31" dur="1" fill="hold">
                                          <p:stCondLst>
                                            <p:cond delay="0"/>
                                          </p:stCondLst>
                                        </p:cTn>
                                        <p:tgtEl>
                                          <p:spTgt spid="1386504"/>
                                        </p:tgtEl>
                                        <p:attrNameLst>
                                          <p:attrName>style.visibility</p:attrName>
                                        </p:attrNameLst>
                                      </p:cBhvr>
                                      <p:to>
                                        <p:strVal val="visible"/>
                                      </p:to>
                                    </p:set>
                                  </p:childTnLst>
                                </p:cTn>
                              </p:par>
                            </p:childTnLst>
                          </p:cTn>
                        </p:par>
                        <p:par>
                          <p:cTn id="32" fill="hold" nodeType="afterGroup">
                            <p:stCondLst>
                              <p:cond delay="2004"/>
                            </p:stCondLst>
                            <p:childTnLst>
                              <p:par>
                                <p:cTn id="33" presetID="26" presetClass="emph" presetSubtype="0" fill="hold" grpId="1" nodeType="afterEffect">
                                  <p:stCondLst>
                                    <p:cond delay="0"/>
                                  </p:stCondLst>
                                  <p:childTnLst>
                                    <p:animEffect transition="out" filter="fade">
                                      <p:cBhvr>
                                        <p:cTn id="34" dur="500" tmFilter="0, 0; .2, .5; .8, .5; 1, 0"/>
                                        <p:tgtEl>
                                          <p:spTgt spid="1386504"/>
                                        </p:tgtEl>
                                      </p:cBhvr>
                                    </p:animEffect>
                                    <p:animScale>
                                      <p:cBhvr>
                                        <p:cTn id="35" dur="250" autoRev="1" fill="hold"/>
                                        <p:tgtEl>
                                          <p:spTgt spid="13865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6499" grpId="0" animBg="1"/>
      <p:bldP spid="1386501" grpId="0" animBg="1"/>
      <p:bldP spid="1386501" grpId="1" animBg="1"/>
      <p:bldP spid="1386502" grpId="0" animBg="1"/>
      <p:bldP spid="1386502" grpId="1" animBg="1"/>
      <p:bldP spid="1386503" grpId="0" animBg="1"/>
      <p:bldP spid="1386503" grpId="1" animBg="1"/>
      <p:bldP spid="1386504" grpId="0" animBg="1"/>
      <p:bldP spid="1386504"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3"/>
          <p:cNvPicPr>
            <a:picLocks noChangeAspect="1" noChangeArrowheads="1"/>
          </p:cNvPicPr>
          <p:nvPr/>
        </p:nvPicPr>
        <p:blipFill>
          <a:blip r:embed="rId2">
            <a:extLst>
              <a:ext uri="{28A0092B-C50C-407E-A947-70E740481C1C}">
                <a14:useLocalDpi xmlns:a14="http://schemas.microsoft.com/office/drawing/2010/main" val="0"/>
              </a:ext>
            </a:extLst>
          </a:blip>
          <a:srcRect t="6349"/>
          <a:stretch>
            <a:fillRect/>
          </a:stretch>
        </p:blipFill>
        <p:spPr bwMode="auto">
          <a:xfrm>
            <a:off x="1476375" y="1125538"/>
            <a:ext cx="66960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7524" name="Rectangle 4"/>
          <p:cNvSpPr>
            <a:spLocks noChangeArrowheads="1"/>
          </p:cNvSpPr>
          <p:nvPr/>
        </p:nvSpPr>
        <p:spPr bwMode="auto">
          <a:xfrm>
            <a:off x="1330325" y="5940425"/>
            <a:ext cx="4321175" cy="366713"/>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①</a:t>
            </a:r>
            <a:r>
              <a:rPr lang="zh-CN" altLang="en-US" sz="1800">
                <a:solidFill>
                  <a:schemeClr val="tx1"/>
                </a:solidFill>
              </a:rPr>
              <a:t>在解码端对运动矢量和系数进行解码；</a:t>
            </a:r>
          </a:p>
        </p:txBody>
      </p:sp>
      <p:sp>
        <p:nvSpPr>
          <p:cNvPr id="1387525" name="Oval 5"/>
          <p:cNvSpPr>
            <a:spLocks noChangeArrowheads="1"/>
          </p:cNvSpPr>
          <p:nvPr/>
        </p:nvSpPr>
        <p:spPr bwMode="auto">
          <a:xfrm>
            <a:off x="1835150" y="1989138"/>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2032278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7524"/>
                                        </p:tgtEl>
                                        <p:attrNameLst>
                                          <p:attrName>style.visibility</p:attrName>
                                        </p:attrNameLst>
                                      </p:cBhvr>
                                      <p:to>
                                        <p:strVal val="visible"/>
                                      </p:to>
                                    </p:set>
                                    <p:animEffect transition="in" filter="checkerboard(across)">
                                      <p:cBhvr>
                                        <p:cTn id="7" dur="500"/>
                                        <p:tgtEl>
                                          <p:spTgt spid="138752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7525"/>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7525"/>
                                        </p:tgtEl>
                                      </p:cBhvr>
                                    </p:animEffect>
                                    <p:animScale>
                                      <p:cBhvr>
                                        <p:cTn id="14" dur="250" autoRev="1" fill="hold"/>
                                        <p:tgtEl>
                                          <p:spTgt spid="13875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4" grpId="0" animBg="1"/>
      <p:bldP spid="1387525" grpId="0" animBg="1"/>
      <p:bldP spid="1387525"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p:cNvPicPr>
            <a:picLocks noChangeAspect="1" noChangeArrowheads="1"/>
          </p:cNvPicPr>
          <p:nvPr/>
        </p:nvPicPr>
        <p:blipFill>
          <a:blip r:embed="rId2">
            <a:extLst>
              <a:ext uri="{28A0092B-C50C-407E-A947-70E740481C1C}">
                <a14:useLocalDpi xmlns:a14="http://schemas.microsoft.com/office/drawing/2010/main" val="0"/>
              </a:ext>
            </a:extLst>
          </a:blip>
          <a:srcRect t="6349"/>
          <a:stretch>
            <a:fillRect/>
          </a:stretch>
        </p:blipFill>
        <p:spPr bwMode="auto">
          <a:xfrm>
            <a:off x="1476375" y="1125538"/>
            <a:ext cx="66960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8548" name="Rectangle 4"/>
          <p:cNvSpPr>
            <a:spLocks noChangeArrowheads="1"/>
          </p:cNvSpPr>
          <p:nvPr/>
        </p:nvSpPr>
        <p:spPr bwMode="auto">
          <a:xfrm>
            <a:off x="1330325" y="5940425"/>
            <a:ext cx="5041900" cy="366713"/>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②</a:t>
            </a:r>
            <a:r>
              <a:rPr lang="zh-CN" altLang="en-US" sz="1800">
                <a:solidFill>
                  <a:schemeClr val="tx1"/>
                </a:solidFill>
              </a:rPr>
              <a:t>对系数进行反量化和反变换，得到帧差图像；</a:t>
            </a:r>
          </a:p>
        </p:txBody>
      </p:sp>
      <p:sp>
        <p:nvSpPr>
          <p:cNvPr id="1388549" name="Oval 5"/>
          <p:cNvSpPr>
            <a:spLocks noChangeArrowheads="1"/>
          </p:cNvSpPr>
          <p:nvPr/>
        </p:nvSpPr>
        <p:spPr bwMode="auto">
          <a:xfrm>
            <a:off x="3997325" y="1989138"/>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8550" name="Oval 6"/>
          <p:cNvSpPr>
            <a:spLocks noChangeArrowheads="1"/>
          </p:cNvSpPr>
          <p:nvPr/>
        </p:nvSpPr>
        <p:spPr bwMode="auto">
          <a:xfrm>
            <a:off x="3203575" y="1989138"/>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grpSp>
        <p:nvGrpSpPr>
          <p:cNvPr id="2" name="Group 7"/>
          <p:cNvGrpSpPr>
            <a:grpSpLocks/>
          </p:cNvGrpSpPr>
          <p:nvPr/>
        </p:nvGrpSpPr>
        <p:grpSpPr bwMode="auto">
          <a:xfrm>
            <a:off x="4859338" y="1379538"/>
            <a:ext cx="1100137" cy="609600"/>
            <a:chOff x="1927" y="663"/>
            <a:chExt cx="693" cy="384"/>
          </a:xfrm>
        </p:grpSpPr>
        <p:sp>
          <p:nvSpPr>
            <p:cNvPr id="85000" name="AutoShape 8"/>
            <p:cNvSpPr>
              <a:spLocks noChangeArrowheads="1"/>
            </p:cNvSpPr>
            <p:nvPr/>
          </p:nvSpPr>
          <p:spPr bwMode="auto">
            <a:xfrm>
              <a:off x="1927" y="663"/>
              <a:ext cx="635" cy="384"/>
            </a:xfrm>
            <a:prstGeom prst="wedgeEllipseCallout">
              <a:avLst>
                <a:gd name="adj1" fmla="val -44329"/>
                <a:gd name="adj2" fmla="val 70051"/>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b="1">
                <a:solidFill>
                  <a:srgbClr val="0000FF"/>
                </a:solidFill>
              </a:endParaRPr>
            </a:p>
          </p:txBody>
        </p:sp>
        <p:sp>
          <p:nvSpPr>
            <p:cNvPr id="85001" name="Text Box 9"/>
            <p:cNvSpPr txBox="1">
              <a:spLocks noChangeArrowheads="1"/>
            </p:cNvSpPr>
            <p:nvPr/>
          </p:nvSpPr>
          <p:spPr bwMode="auto">
            <a:xfrm>
              <a:off x="1927" y="750"/>
              <a:ext cx="6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1800">
                  <a:solidFill>
                    <a:srgbClr val="0000FF"/>
                  </a:solidFill>
                </a:rPr>
                <a:t>帧差图像</a:t>
              </a:r>
            </a:p>
          </p:txBody>
        </p:sp>
      </p:grpSp>
    </p:spTree>
    <p:extLst>
      <p:ext uri="{BB962C8B-B14F-4D97-AF65-F5344CB8AC3E}">
        <p14:creationId xmlns:p14="http://schemas.microsoft.com/office/powerpoint/2010/main" val="302242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8548"/>
                                        </p:tgtEl>
                                        <p:attrNameLst>
                                          <p:attrName>style.visibility</p:attrName>
                                        </p:attrNameLst>
                                      </p:cBhvr>
                                      <p:to>
                                        <p:strVal val="visible"/>
                                      </p:to>
                                    </p:set>
                                    <p:animEffect transition="in" filter="checkerboard(across)">
                                      <p:cBhvr>
                                        <p:cTn id="7" dur="500"/>
                                        <p:tgtEl>
                                          <p:spTgt spid="1388548"/>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8550"/>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8550"/>
                                        </p:tgtEl>
                                      </p:cBhvr>
                                    </p:animEffect>
                                    <p:animScale>
                                      <p:cBhvr>
                                        <p:cTn id="14" dur="250" autoRev="1" fill="hold"/>
                                        <p:tgtEl>
                                          <p:spTgt spid="1388550"/>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8549"/>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8549"/>
                                        </p:tgtEl>
                                      </p:cBhvr>
                                    </p:animEffect>
                                    <p:animScale>
                                      <p:cBhvr>
                                        <p:cTn id="21" dur="250" autoRev="1" fill="hold"/>
                                        <p:tgtEl>
                                          <p:spTgt spid="1388549"/>
                                        </p:tgtEl>
                                      </p:cBhvr>
                                      <p:by x="105000" y="105000"/>
                                    </p:animScale>
                                  </p:childTnLst>
                                </p:cTn>
                              </p:par>
                            </p:childTnLst>
                          </p:cTn>
                        </p:par>
                        <p:par>
                          <p:cTn id="22" fill="hold" nodeType="afterGroup">
                            <p:stCondLst>
                              <p:cond delay="1502"/>
                            </p:stCondLst>
                            <p:childTnLst>
                              <p:par>
                                <p:cTn id="23" presetID="1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lide(fromBottom)">
                                      <p:cBhvr>
                                        <p:cTn id="25" dur="500"/>
                                        <p:tgtEl>
                                          <p:spTgt spid="2"/>
                                        </p:tgtEl>
                                      </p:cBhvr>
                                    </p:animEffect>
                                  </p:childTnLst>
                                </p:cTn>
                              </p:par>
                            </p:childTnLst>
                          </p:cTn>
                        </p:par>
                        <p:par>
                          <p:cTn id="26" fill="hold" nodeType="afterGroup">
                            <p:stCondLst>
                              <p:cond delay="2002"/>
                            </p:stCondLst>
                            <p:childTnLst>
                              <p:par>
                                <p:cTn id="27" presetID="26" presetClass="emph" presetSubtype="0" fill="hold" nodeType="afterEffect">
                                  <p:stCondLst>
                                    <p:cond delay="0"/>
                                  </p:stCondLst>
                                  <p:childTnLst>
                                    <p:animEffect transition="out" filter="fade">
                                      <p:cBhvr>
                                        <p:cTn id="28" dur="500" tmFilter="0, 0; .2, .5; .8, .5; 1, 0"/>
                                        <p:tgtEl>
                                          <p:spTgt spid="2"/>
                                        </p:tgtEl>
                                      </p:cBhvr>
                                    </p:animEffect>
                                    <p:animScale>
                                      <p:cBhvr>
                                        <p:cTn id="2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48" grpId="0" animBg="1"/>
      <p:bldP spid="1388549" grpId="0" animBg="1"/>
      <p:bldP spid="1388549" grpId="1" animBg="1"/>
      <p:bldP spid="1388550" grpId="0" animBg="1"/>
      <p:bldP spid="1388550"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3"/>
          <p:cNvPicPr>
            <a:picLocks noChangeAspect="1" noChangeArrowheads="1"/>
          </p:cNvPicPr>
          <p:nvPr/>
        </p:nvPicPr>
        <p:blipFill>
          <a:blip r:embed="rId2">
            <a:extLst>
              <a:ext uri="{28A0092B-C50C-407E-A947-70E740481C1C}">
                <a14:useLocalDpi xmlns:a14="http://schemas.microsoft.com/office/drawing/2010/main" val="0"/>
              </a:ext>
            </a:extLst>
          </a:blip>
          <a:srcRect t="6349"/>
          <a:stretch>
            <a:fillRect/>
          </a:stretch>
        </p:blipFill>
        <p:spPr bwMode="auto">
          <a:xfrm>
            <a:off x="1476375" y="1125538"/>
            <a:ext cx="66960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9572" name="Rectangle 4"/>
          <p:cNvSpPr>
            <a:spLocks noChangeArrowheads="1"/>
          </p:cNvSpPr>
          <p:nvPr/>
        </p:nvSpPr>
        <p:spPr bwMode="auto">
          <a:xfrm>
            <a:off x="682625" y="5811838"/>
            <a:ext cx="8066088" cy="641350"/>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③ </a:t>
            </a:r>
            <a:r>
              <a:rPr lang="zh-CN" altLang="en-US" sz="1800">
                <a:solidFill>
                  <a:schemeClr val="tx1"/>
                </a:solidFill>
              </a:rPr>
              <a:t>对缓存中的参考帧（重构的前一帧图像）通过运动矢量进行运动补偿计算，</a:t>
            </a:r>
          </a:p>
          <a:p>
            <a:pPr eaLnBrk="1" hangingPunct="1">
              <a:spcBef>
                <a:spcPct val="0"/>
              </a:spcBef>
              <a:buClrTx/>
              <a:buSzTx/>
              <a:buFontTx/>
              <a:buNone/>
            </a:pPr>
            <a:r>
              <a:rPr lang="zh-CN" altLang="en-US" sz="1800">
                <a:solidFill>
                  <a:schemeClr val="tx1"/>
                </a:solidFill>
              </a:rPr>
              <a:t>得到运动补偿参考帧；</a:t>
            </a:r>
          </a:p>
        </p:txBody>
      </p:sp>
      <p:sp>
        <p:nvSpPr>
          <p:cNvPr id="1389573" name="Oval 5"/>
          <p:cNvSpPr>
            <a:spLocks noChangeArrowheads="1"/>
          </p:cNvSpPr>
          <p:nvPr/>
        </p:nvSpPr>
        <p:spPr bwMode="auto">
          <a:xfrm>
            <a:off x="3132138" y="3543300"/>
            <a:ext cx="1079500"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389574" name="Oval 6"/>
          <p:cNvSpPr>
            <a:spLocks noChangeArrowheads="1"/>
          </p:cNvSpPr>
          <p:nvPr/>
        </p:nvSpPr>
        <p:spPr bwMode="auto">
          <a:xfrm>
            <a:off x="4932363" y="3716338"/>
            <a:ext cx="719137" cy="504825"/>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a:solidFill>
                <a:schemeClr val="tx1"/>
              </a:solidFill>
            </a:endParaRPr>
          </a:p>
        </p:txBody>
      </p:sp>
      <p:sp>
        <p:nvSpPr>
          <p:cNvPr id="1389575" name="Oval 7"/>
          <p:cNvSpPr>
            <a:spLocks noChangeArrowheads="1"/>
          </p:cNvSpPr>
          <p:nvPr/>
        </p:nvSpPr>
        <p:spPr bwMode="auto">
          <a:xfrm>
            <a:off x="6070600" y="3716338"/>
            <a:ext cx="719138"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Tree>
    <p:extLst>
      <p:ext uri="{BB962C8B-B14F-4D97-AF65-F5344CB8AC3E}">
        <p14:creationId xmlns:p14="http://schemas.microsoft.com/office/powerpoint/2010/main" val="3894229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89572"/>
                                        </p:tgtEl>
                                        <p:attrNameLst>
                                          <p:attrName>style.visibility</p:attrName>
                                        </p:attrNameLst>
                                      </p:cBhvr>
                                      <p:to>
                                        <p:strVal val="visible"/>
                                      </p:to>
                                    </p:set>
                                    <p:animEffect transition="in" filter="checkerboard(across)">
                                      <p:cBhvr>
                                        <p:cTn id="7" dur="500"/>
                                        <p:tgtEl>
                                          <p:spTgt spid="138957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89573"/>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89573"/>
                                        </p:tgtEl>
                                      </p:cBhvr>
                                    </p:animEffect>
                                    <p:animScale>
                                      <p:cBhvr>
                                        <p:cTn id="14" dur="250" autoRev="1" fill="hold"/>
                                        <p:tgtEl>
                                          <p:spTgt spid="1389573"/>
                                        </p:tgtEl>
                                      </p:cBhvr>
                                      <p:by x="105000" y="105000"/>
                                    </p:animScale>
                                  </p:childTnLst>
                                </p:cTn>
                              </p:par>
                            </p:childTnLst>
                          </p:cTn>
                        </p:par>
                        <p:par>
                          <p:cTn id="15" fill="hold" nodeType="afterGroup">
                            <p:stCondLst>
                              <p:cond delay="1001"/>
                            </p:stCondLst>
                            <p:childTnLst>
                              <p:par>
                                <p:cTn id="16" presetID="1" presetClass="entr" presetSubtype="0" fill="hold" grpId="0" nodeType="afterEffect">
                                  <p:stCondLst>
                                    <p:cond delay="0"/>
                                  </p:stCondLst>
                                  <p:childTnLst>
                                    <p:set>
                                      <p:cBhvr>
                                        <p:cTn id="17" dur="1" fill="hold">
                                          <p:stCondLst>
                                            <p:cond delay="0"/>
                                          </p:stCondLst>
                                        </p:cTn>
                                        <p:tgtEl>
                                          <p:spTgt spid="1389575"/>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grpId="1" nodeType="afterEffect">
                                  <p:stCondLst>
                                    <p:cond delay="0"/>
                                  </p:stCondLst>
                                  <p:childTnLst>
                                    <p:animEffect transition="out" filter="fade">
                                      <p:cBhvr>
                                        <p:cTn id="20" dur="500" tmFilter="0, 0; .2, .5; .8, .5; 1, 0"/>
                                        <p:tgtEl>
                                          <p:spTgt spid="1389575"/>
                                        </p:tgtEl>
                                      </p:cBhvr>
                                    </p:animEffect>
                                    <p:animScale>
                                      <p:cBhvr>
                                        <p:cTn id="21" dur="250" autoRev="1" fill="hold"/>
                                        <p:tgtEl>
                                          <p:spTgt spid="1389575"/>
                                        </p:tgtEl>
                                      </p:cBhvr>
                                      <p:by x="105000" y="105000"/>
                                    </p:animScale>
                                  </p:childTnLst>
                                </p:cTn>
                              </p:par>
                            </p:childTnLst>
                          </p:cTn>
                        </p:par>
                        <p:par>
                          <p:cTn id="22" fill="hold" nodeType="afterGroup">
                            <p:stCondLst>
                              <p:cond delay="1502"/>
                            </p:stCondLst>
                            <p:childTnLst>
                              <p:par>
                                <p:cTn id="23" presetID="1" presetClass="entr" presetSubtype="0" fill="hold" grpId="0" nodeType="afterEffect">
                                  <p:stCondLst>
                                    <p:cond delay="0"/>
                                  </p:stCondLst>
                                  <p:childTnLst>
                                    <p:set>
                                      <p:cBhvr>
                                        <p:cTn id="24" dur="1" fill="hold">
                                          <p:stCondLst>
                                            <p:cond delay="0"/>
                                          </p:stCondLst>
                                        </p:cTn>
                                        <p:tgtEl>
                                          <p:spTgt spid="1389574"/>
                                        </p:tgtEl>
                                        <p:attrNameLst>
                                          <p:attrName>style.visibility</p:attrName>
                                        </p:attrNameLst>
                                      </p:cBhvr>
                                      <p:to>
                                        <p:strVal val="visible"/>
                                      </p:to>
                                    </p:set>
                                  </p:childTnLst>
                                </p:cTn>
                              </p:par>
                            </p:childTnLst>
                          </p:cTn>
                        </p:par>
                        <p:par>
                          <p:cTn id="25" fill="hold" nodeType="afterGroup">
                            <p:stCondLst>
                              <p:cond delay="1503"/>
                            </p:stCondLst>
                            <p:childTnLst>
                              <p:par>
                                <p:cTn id="26" presetID="26" presetClass="emph" presetSubtype="0" fill="hold" grpId="1" nodeType="afterEffect">
                                  <p:stCondLst>
                                    <p:cond delay="0"/>
                                  </p:stCondLst>
                                  <p:childTnLst>
                                    <p:animEffect transition="out" filter="fade">
                                      <p:cBhvr>
                                        <p:cTn id="27" dur="500" tmFilter="0, 0; .2, .5; .8, .5; 1, 0"/>
                                        <p:tgtEl>
                                          <p:spTgt spid="1389574"/>
                                        </p:tgtEl>
                                      </p:cBhvr>
                                    </p:animEffect>
                                    <p:animScale>
                                      <p:cBhvr>
                                        <p:cTn id="28" dur="250" autoRev="1" fill="hold"/>
                                        <p:tgtEl>
                                          <p:spTgt spid="138957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9572" grpId="0" animBg="1"/>
      <p:bldP spid="1389573" grpId="0" animBg="1"/>
      <p:bldP spid="1389573" grpId="1" animBg="1"/>
      <p:bldP spid="1389574" grpId="0" animBg="1"/>
      <p:bldP spid="1389574" grpId="1" animBg="1"/>
      <p:bldP spid="1389575" grpId="0" animBg="1"/>
      <p:bldP spid="138957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3"/>
          <p:cNvPicPr>
            <a:picLocks noChangeAspect="1" noChangeArrowheads="1"/>
          </p:cNvPicPr>
          <p:nvPr/>
        </p:nvPicPr>
        <p:blipFill>
          <a:blip r:embed="rId2">
            <a:extLst>
              <a:ext uri="{28A0092B-C50C-407E-A947-70E740481C1C}">
                <a14:useLocalDpi xmlns:a14="http://schemas.microsoft.com/office/drawing/2010/main" val="0"/>
              </a:ext>
            </a:extLst>
          </a:blip>
          <a:srcRect t="6349"/>
          <a:stretch>
            <a:fillRect/>
          </a:stretch>
        </p:blipFill>
        <p:spPr bwMode="auto">
          <a:xfrm>
            <a:off x="1476375" y="1125538"/>
            <a:ext cx="66960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0596" name="Rectangle 4"/>
          <p:cNvSpPr>
            <a:spLocks noChangeArrowheads="1"/>
          </p:cNvSpPr>
          <p:nvPr/>
        </p:nvSpPr>
        <p:spPr bwMode="auto">
          <a:xfrm>
            <a:off x="682625" y="5948363"/>
            <a:ext cx="6697663" cy="366712"/>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④ </a:t>
            </a:r>
            <a:r>
              <a:rPr lang="zh-CN" altLang="en-US" sz="1800">
                <a:solidFill>
                  <a:schemeClr val="tx1"/>
                </a:solidFill>
              </a:rPr>
              <a:t>帧差图像和运动补偿参考帧进行加法运算，得到当前帧图像；</a:t>
            </a:r>
          </a:p>
        </p:txBody>
      </p:sp>
      <p:sp>
        <p:nvSpPr>
          <p:cNvPr id="1390597" name="Oval 5"/>
          <p:cNvSpPr>
            <a:spLocks noChangeArrowheads="1"/>
          </p:cNvSpPr>
          <p:nvPr/>
        </p:nvSpPr>
        <p:spPr bwMode="auto">
          <a:xfrm>
            <a:off x="4932363" y="3716338"/>
            <a:ext cx="719137" cy="504825"/>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a:solidFill>
                <a:schemeClr val="tx1"/>
              </a:solidFill>
            </a:endParaRPr>
          </a:p>
        </p:txBody>
      </p:sp>
      <p:sp>
        <p:nvSpPr>
          <p:cNvPr id="1390598" name="Oval 6"/>
          <p:cNvSpPr>
            <a:spLocks noChangeArrowheads="1"/>
          </p:cNvSpPr>
          <p:nvPr/>
        </p:nvSpPr>
        <p:spPr bwMode="auto">
          <a:xfrm>
            <a:off x="7164388" y="1958975"/>
            <a:ext cx="1079500" cy="50482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grpSp>
        <p:nvGrpSpPr>
          <p:cNvPr id="2" name="Group 7"/>
          <p:cNvGrpSpPr>
            <a:grpSpLocks/>
          </p:cNvGrpSpPr>
          <p:nvPr/>
        </p:nvGrpSpPr>
        <p:grpSpPr bwMode="auto">
          <a:xfrm>
            <a:off x="4859338" y="1379538"/>
            <a:ext cx="1100137" cy="609600"/>
            <a:chOff x="1927" y="663"/>
            <a:chExt cx="693" cy="384"/>
          </a:xfrm>
        </p:grpSpPr>
        <p:sp>
          <p:nvSpPr>
            <p:cNvPr id="87048" name="AutoShape 8"/>
            <p:cNvSpPr>
              <a:spLocks noChangeArrowheads="1"/>
            </p:cNvSpPr>
            <p:nvPr/>
          </p:nvSpPr>
          <p:spPr bwMode="auto">
            <a:xfrm>
              <a:off x="1927" y="663"/>
              <a:ext cx="635" cy="384"/>
            </a:xfrm>
            <a:prstGeom prst="wedgeEllipseCallout">
              <a:avLst>
                <a:gd name="adj1" fmla="val -44329"/>
                <a:gd name="adj2" fmla="val 70051"/>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b="1">
                <a:solidFill>
                  <a:srgbClr val="0000FF"/>
                </a:solidFill>
              </a:endParaRPr>
            </a:p>
          </p:txBody>
        </p:sp>
        <p:sp>
          <p:nvSpPr>
            <p:cNvPr id="87049" name="Text Box 9"/>
            <p:cNvSpPr txBox="1">
              <a:spLocks noChangeArrowheads="1"/>
            </p:cNvSpPr>
            <p:nvPr/>
          </p:nvSpPr>
          <p:spPr bwMode="auto">
            <a:xfrm>
              <a:off x="1927" y="750"/>
              <a:ext cx="6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1800">
                  <a:solidFill>
                    <a:srgbClr val="0000FF"/>
                  </a:solidFill>
                </a:rPr>
                <a:t>帧差图像</a:t>
              </a:r>
            </a:p>
          </p:txBody>
        </p:sp>
      </p:grpSp>
    </p:spTree>
    <p:extLst>
      <p:ext uri="{BB962C8B-B14F-4D97-AF65-F5344CB8AC3E}">
        <p14:creationId xmlns:p14="http://schemas.microsoft.com/office/powerpoint/2010/main" val="4288513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90596"/>
                                        </p:tgtEl>
                                        <p:attrNameLst>
                                          <p:attrName>style.visibility</p:attrName>
                                        </p:attrNameLst>
                                      </p:cBhvr>
                                      <p:to>
                                        <p:strVal val="visible"/>
                                      </p:to>
                                    </p:set>
                                    <p:animEffect transition="in" filter="checkerboard(across)">
                                      <p:cBhvr>
                                        <p:cTn id="7" dur="500"/>
                                        <p:tgtEl>
                                          <p:spTgt spid="1390596"/>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90597"/>
                                        </p:tgtEl>
                                        <p:attrNameLst>
                                          <p:attrName>style.visibility</p:attrName>
                                        </p:attrNameLst>
                                      </p:cBhvr>
                                      <p:to>
                                        <p:strVal val="visible"/>
                                      </p:to>
                                    </p:set>
                                  </p:childTnLst>
                                </p:cTn>
                              </p:par>
                            </p:childTnLst>
                          </p:cTn>
                        </p:par>
                        <p:par>
                          <p:cTn id="11" fill="hold" nodeType="afterGroup">
                            <p:stCondLst>
                              <p:cond delay="501"/>
                            </p:stCondLst>
                            <p:childTnLst>
                              <p:par>
                                <p:cTn id="12" presetID="26" presetClass="emph" presetSubtype="0" fill="hold" grpId="1" nodeType="afterEffect">
                                  <p:stCondLst>
                                    <p:cond delay="0"/>
                                  </p:stCondLst>
                                  <p:childTnLst>
                                    <p:animEffect transition="out" filter="fade">
                                      <p:cBhvr>
                                        <p:cTn id="13" dur="500" tmFilter="0, 0; .2, .5; .8, .5; 1, 0"/>
                                        <p:tgtEl>
                                          <p:spTgt spid="1390597"/>
                                        </p:tgtEl>
                                      </p:cBhvr>
                                    </p:animEffect>
                                    <p:animScale>
                                      <p:cBhvr>
                                        <p:cTn id="14" dur="250" autoRev="1" fill="hold"/>
                                        <p:tgtEl>
                                          <p:spTgt spid="1390597"/>
                                        </p:tgtEl>
                                      </p:cBhvr>
                                      <p:by x="105000" y="105000"/>
                                    </p:animScale>
                                  </p:childTnLst>
                                </p:cTn>
                              </p:par>
                            </p:childTnLst>
                          </p:cTn>
                        </p:par>
                        <p:par>
                          <p:cTn id="15" fill="hold" nodeType="afterGroup">
                            <p:stCondLst>
                              <p:cond delay="1001"/>
                            </p:stCondLst>
                            <p:childTnLst>
                              <p:par>
                                <p:cTn id="16" presetID="12" presetClass="entr" presetSubtype="4"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lide(fromBottom)">
                                      <p:cBhvr>
                                        <p:cTn id="18" dur="500"/>
                                        <p:tgtEl>
                                          <p:spTgt spid="2"/>
                                        </p:tgtEl>
                                      </p:cBhvr>
                                    </p:animEffect>
                                  </p:childTnLst>
                                </p:cTn>
                              </p:par>
                            </p:childTnLst>
                          </p:cTn>
                        </p:par>
                        <p:par>
                          <p:cTn id="19" fill="hold" nodeType="afterGroup">
                            <p:stCondLst>
                              <p:cond delay="1501"/>
                            </p:stCondLst>
                            <p:childTnLst>
                              <p:par>
                                <p:cTn id="20" presetID="26" presetClass="emph" presetSubtype="0" fill="hold" nodeType="afterEffect">
                                  <p:stCondLst>
                                    <p:cond delay="0"/>
                                  </p:stCondLst>
                                  <p:childTnLst>
                                    <p:animEffect transition="out" filter="fade">
                                      <p:cBhvr>
                                        <p:cTn id="21" dur="500" tmFilter="0, 0; .2, .5; .8, .5; 1, 0"/>
                                        <p:tgtEl>
                                          <p:spTgt spid="2"/>
                                        </p:tgtEl>
                                      </p:cBhvr>
                                    </p:animEffect>
                                    <p:animScale>
                                      <p:cBhvr>
                                        <p:cTn id="22" dur="250" autoRev="1" fill="hold"/>
                                        <p:tgtEl>
                                          <p:spTgt spid="2"/>
                                        </p:tgtEl>
                                      </p:cBhvr>
                                      <p:by x="105000" y="105000"/>
                                    </p:animScale>
                                  </p:childTnLst>
                                </p:cTn>
                              </p:par>
                            </p:childTnLst>
                          </p:cTn>
                        </p:par>
                        <p:par>
                          <p:cTn id="23" fill="hold" nodeType="afterGroup">
                            <p:stCondLst>
                              <p:cond delay="2001"/>
                            </p:stCondLst>
                            <p:childTnLst>
                              <p:par>
                                <p:cTn id="24" presetID="1" presetClass="entr" presetSubtype="0" fill="hold" grpId="0" nodeType="afterEffect">
                                  <p:stCondLst>
                                    <p:cond delay="0"/>
                                  </p:stCondLst>
                                  <p:childTnLst>
                                    <p:set>
                                      <p:cBhvr>
                                        <p:cTn id="25" dur="1" fill="hold">
                                          <p:stCondLst>
                                            <p:cond delay="0"/>
                                          </p:stCondLst>
                                        </p:cTn>
                                        <p:tgtEl>
                                          <p:spTgt spid="1390598"/>
                                        </p:tgtEl>
                                        <p:attrNameLst>
                                          <p:attrName>style.visibility</p:attrName>
                                        </p:attrNameLst>
                                      </p:cBhvr>
                                      <p:to>
                                        <p:strVal val="visible"/>
                                      </p:to>
                                    </p:set>
                                  </p:childTnLst>
                                </p:cTn>
                              </p:par>
                            </p:childTnLst>
                          </p:cTn>
                        </p:par>
                        <p:par>
                          <p:cTn id="26" fill="hold" nodeType="afterGroup">
                            <p:stCondLst>
                              <p:cond delay="2002"/>
                            </p:stCondLst>
                            <p:childTnLst>
                              <p:par>
                                <p:cTn id="27" presetID="26" presetClass="emph" presetSubtype="0" fill="hold" grpId="1" nodeType="afterEffect">
                                  <p:stCondLst>
                                    <p:cond delay="0"/>
                                  </p:stCondLst>
                                  <p:childTnLst>
                                    <p:animEffect transition="out" filter="fade">
                                      <p:cBhvr>
                                        <p:cTn id="28" dur="500" tmFilter="0, 0; .2, .5; .8, .5; 1, 0"/>
                                        <p:tgtEl>
                                          <p:spTgt spid="1390598"/>
                                        </p:tgtEl>
                                      </p:cBhvr>
                                    </p:animEffect>
                                    <p:animScale>
                                      <p:cBhvr>
                                        <p:cTn id="29" dur="250" autoRev="1" fill="hold"/>
                                        <p:tgtEl>
                                          <p:spTgt spid="13905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0596" grpId="0" animBg="1"/>
      <p:bldP spid="1390597" grpId="0" animBg="1"/>
      <p:bldP spid="1390597" grpId="1" animBg="1"/>
      <p:bldP spid="1390598" grpId="0" animBg="1"/>
      <p:bldP spid="1390598"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t="6349"/>
          <a:stretch>
            <a:fillRect/>
          </a:stretch>
        </p:blipFill>
        <p:spPr bwMode="auto">
          <a:xfrm>
            <a:off x="1476375" y="1125538"/>
            <a:ext cx="66960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1620" name="Rectangle 4"/>
          <p:cNvSpPr>
            <a:spLocks noChangeArrowheads="1"/>
          </p:cNvSpPr>
          <p:nvPr/>
        </p:nvSpPr>
        <p:spPr bwMode="auto">
          <a:xfrm>
            <a:off x="1114425" y="5948363"/>
            <a:ext cx="4826000" cy="366712"/>
          </a:xfrm>
          <a:prstGeom prst="rect">
            <a:avLst/>
          </a:prstGeom>
          <a:gradFill rotWithShape="1">
            <a:gsLst>
              <a:gs pos="0">
                <a:srgbClr val="00FF00"/>
              </a:gs>
              <a:gs pos="100000">
                <a:schemeClr val="bg1"/>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solidFill>
                  <a:schemeClr val="tx1"/>
                </a:solidFill>
              </a:rPr>
              <a:t>⑤ </a:t>
            </a:r>
            <a:r>
              <a:rPr lang="zh-CN" altLang="en-US" sz="1800">
                <a:solidFill>
                  <a:schemeClr val="tx1"/>
                </a:solidFill>
              </a:rPr>
              <a:t>当前帧图像放入缓存中，作为新的参考帧。</a:t>
            </a:r>
          </a:p>
        </p:txBody>
      </p:sp>
      <p:sp>
        <p:nvSpPr>
          <p:cNvPr id="1391621" name="Oval 5"/>
          <p:cNvSpPr>
            <a:spLocks noChangeArrowheads="1"/>
          </p:cNvSpPr>
          <p:nvPr/>
        </p:nvSpPr>
        <p:spPr bwMode="auto">
          <a:xfrm>
            <a:off x="6084888" y="3716338"/>
            <a:ext cx="719137" cy="504825"/>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a:solidFill>
                <a:schemeClr val="tx1"/>
              </a:solidFill>
            </a:endParaRPr>
          </a:p>
        </p:txBody>
      </p:sp>
      <p:grpSp>
        <p:nvGrpSpPr>
          <p:cNvPr id="2" name="Group 6"/>
          <p:cNvGrpSpPr>
            <a:grpSpLocks/>
          </p:cNvGrpSpPr>
          <p:nvPr/>
        </p:nvGrpSpPr>
        <p:grpSpPr bwMode="auto">
          <a:xfrm>
            <a:off x="6516688" y="2565400"/>
            <a:ext cx="2447925" cy="863600"/>
            <a:chOff x="4105" y="1616"/>
            <a:chExt cx="1542" cy="544"/>
          </a:xfrm>
        </p:grpSpPr>
        <p:sp>
          <p:nvSpPr>
            <p:cNvPr id="88071" name="AutoShape 7"/>
            <p:cNvSpPr>
              <a:spLocks noChangeArrowheads="1"/>
            </p:cNvSpPr>
            <p:nvPr/>
          </p:nvSpPr>
          <p:spPr bwMode="auto">
            <a:xfrm>
              <a:off x="4105" y="1616"/>
              <a:ext cx="1497" cy="544"/>
            </a:xfrm>
            <a:prstGeom prst="wedgeEllipseCallout">
              <a:avLst>
                <a:gd name="adj1" fmla="val -41583"/>
                <a:gd name="adj2" fmla="val 64153"/>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zh-CN" sz="1800" b="1">
                <a:solidFill>
                  <a:srgbClr val="0000FF"/>
                </a:solidFill>
              </a:endParaRPr>
            </a:p>
          </p:txBody>
        </p:sp>
        <p:sp>
          <p:nvSpPr>
            <p:cNvPr id="88072" name="Text Box 8"/>
            <p:cNvSpPr txBox="1">
              <a:spLocks noChangeArrowheads="1"/>
            </p:cNvSpPr>
            <p:nvPr/>
          </p:nvSpPr>
          <p:spPr bwMode="auto">
            <a:xfrm>
              <a:off x="4150" y="1670"/>
              <a:ext cx="149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1800">
                  <a:solidFill>
                    <a:srgbClr val="0000FF"/>
                  </a:solidFill>
                </a:rPr>
                <a:t>和解码器的缓存中存放的是相同的参考帧</a:t>
              </a:r>
            </a:p>
          </p:txBody>
        </p:sp>
      </p:grpSp>
    </p:spTree>
    <p:extLst>
      <p:ext uri="{BB962C8B-B14F-4D97-AF65-F5344CB8AC3E}">
        <p14:creationId xmlns:p14="http://schemas.microsoft.com/office/powerpoint/2010/main" val="41243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91621"/>
                                        </p:tgtEl>
                                        <p:attrNameLst>
                                          <p:attrName>style.visibility</p:attrName>
                                        </p:attrNameLst>
                                      </p:cBhvr>
                                      <p:to>
                                        <p:strVal val="visible"/>
                                      </p:to>
                                    </p:set>
                                  </p:childTnLst>
                                </p:cTn>
                              </p:par>
                            </p:childTnLst>
                          </p:cTn>
                        </p:par>
                        <p:par>
                          <p:cTn id="7" fill="hold" nodeType="afterGroup">
                            <p:stCondLst>
                              <p:cond delay="1"/>
                            </p:stCondLst>
                            <p:childTnLst>
                              <p:par>
                                <p:cTn id="8" presetID="26" presetClass="emph" presetSubtype="0" fill="hold" grpId="1" nodeType="afterEffect">
                                  <p:stCondLst>
                                    <p:cond delay="0"/>
                                  </p:stCondLst>
                                  <p:childTnLst>
                                    <p:animEffect transition="out" filter="fade">
                                      <p:cBhvr>
                                        <p:cTn id="9" dur="500" tmFilter="0, 0; .2, .5; .8, .5; 1, 0"/>
                                        <p:tgtEl>
                                          <p:spTgt spid="1391621"/>
                                        </p:tgtEl>
                                      </p:cBhvr>
                                    </p:animEffect>
                                    <p:animScale>
                                      <p:cBhvr>
                                        <p:cTn id="10" dur="250" autoRev="1" fill="hold"/>
                                        <p:tgtEl>
                                          <p:spTgt spid="1391621"/>
                                        </p:tgtEl>
                                      </p:cBhvr>
                                      <p:by x="105000" y="105000"/>
                                    </p:animScale>
                                  </p:childTnLst>
                                </p:cTn>
                              </p:par>
                            </p:childTnLst>
                          </p:cTn>
                        </p:par>
                        <p:par>
                          <p:cTn id="11" fill="hold" nodeType="afterGroup">
                            <p:stCondLst>
                              <p:cond delay="501"/>
                            </p:stCondLst>
                            <p:childTnLst>
                              <p:par>
                                <p:cTn id="12" presetID="5" presetClass="entr" presetSubtype="10" fill="hold" grpId="0" nodeType="afterEffect">
                                  <p:stCondLst>
                                    <p:cond delay="0"/>
                                  </p:stCondLst>
                                  <p:childTnLst>
                                    <p:set>
                                      <p:cBhvr>
                                        <p:cTn id="13" dur="1" fill="hold">
                                          <p:stCondLst>
                                            <p:cond delay="0"/>
                                          </p:stCondLst>
                                        </p:cTn>
                                        <p:tgtEl>
                                          <p:spTgt spid="1391620"/>
                                        </p:tgtEl>
                                        <p:attrNameLst>
                                          <p:attrName>style.visibility</p:attrName>
                                        </p:attrNameLst>
                                      </p:cBhvr>
                                      <p:to>
                                        <p:strVal val="visible"/>
                                      </p:to>
                                    </p:set>
                                    <p:animEffect transition="in" filter="checkerboard(across)">
                                      <p:cBhvr>
                                        <p:cTn id="14" dur="500"/>
                                        <p:tgtEl>
                                          <p:spTgt spid="1391620"/>
                                        </p:tgtEl>
                                      </p:cBhvr>
                                    </p:animEffect>
                                  </p:childTnLst>
                                </p:cTn>
                              </p:par>
                            </p:childTnLst>
                          </p:cTn>
                        </p:par>
                        <p:par>
                          <p:cTn id="15" fill="hold" nodeType="afterGroup">
                            <p:stCondLst>
                              <p:cond delay="1001"/>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1002"/>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1620" grpId="0" animBg="1"/>
      <p:bldP spid="1391621" grpId="0" animBg="1"/>
      <p:bldP spid="1391621"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8101012"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868863"/>
            <a:ext cx="410368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2"/>
          <p:cNvSpPr>
            <a:spLocks noChangeArrowheads="1"/>
          </p:cNvSpPr>
          <p:nvPr/>
        </p:nvSpPr>
        <p:spPr bwMode="auto">
          <a:xfrm>
            <a:off x="457200" y="45720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zh-CN" altLang="en-US" sz="3200" b="1" dirty="0">
                <a:solidFill>
                  <a:srgbClr val="04447F"/>
                </a:solidFill>
              </a:rPr>
              <a:t>视频码流结构</a:t>
            </a:r>
          </a:p>
        </p:txBody>
      </p:sp>
    </p:spTree>
    <p:extLst>
      <p:ext uri="{BB962C8B-B14F-4D97-AF65-F5344CB8AC3E}">
        <p14:creationId xmlns:p14="http://schemas.microsoft.com/office/powerpoint/2010/main" val="2874093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ct 4"/>
          <p:cNvGraphicFramePr>
            <a:graphicFrameLocks noGrp="1"/>
          </p:cNvGraphicFramePr>
          <p:nvPr>
            <p:ph sz="half" idx="4294967295"/>
          </p:nvPr>
        </p:nvGraphicFramePr>
        <p:xfrm>
          <a:off x="1620838" y="1608138"/>
          <a:ext cx="7272337" cy="4916487"/>
        </p:xfrm>
        <a:graphic>
          <a:graphicData uri="http://schemas.openxmlformats.org/presentationml/2006/ole">
            <mc:AlternateContent xmlns:mc="http://schemas.openxmlformats.org/markup-compatibility/2006">
              <mc:Choice xmlns:v="urn:schemas-microsoft-com:vml" Requires="v">
                <p:oleObj spid="_x0000_s16390" r:id="rId3" imgW="6390611" imgH="4321520" progId="Visio.Drawing.6">
                  <p:embed/>
                </p:oleObj>
              </mc:Choice>
              <mc:Fallback>
                <p:oleObj r:id="rId3" imgW="6390611" imgH="4321520" progId="Visio.Drawing.6">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1608138"/>
                        <a:ext cx="7272337"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15" name="Rectangle 2"/>
          <p:cNvSpPr>
            <a:spLocks noChangeArrowheads="1"/>
          </p:cNvSpPr>
          <p:nvPr/>
        </p:nvSpPr>
        <p:spPr bwMode="auto">
          <a:xfrm>
            <a:off x="457200" y="45720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zh-CN" altLang="en-US" sz="3200" b="1" dirty="0">
                <a:solidFill>
                  <a:srgbClr val="04447F"/>
                </a:solidFill>
              </a:rPr>
              <a:t>视频码流结构</a:t>
            </a:r>
          </a:p>
        </p:txBody>
      </p:sp>
    </p:spTree>
    <p:extLst>
      <p:ext uri="{BB962C8B-B14F-4D97-AF65-F5344CB8AC3E}">
        <p14:creationId xmlns:p14="http://schemas.microsoft.com/office/powerpoint/2010/main" val="329798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81343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运动估计的匹配准则</a:t>
            </a:r>
            <a:endParaRPr lang="en-US" altLang="zh-CN" kern="0" dirty="0"/>
          </a:p>
          <a:p>
            <a:pPr lvl="1" eaLnBrk="1" hangingPunct="1">
              <a:lnSpc>
                <a:spcPts val="2400"/>
              </a:lnSpc>
              <a:defRPr/>
            </a:pPr>
            <a:r>
              <a:rPr lang="zh-CN" altLang="en-US" sz="1800" kern="0" dirty="0"/>
              <a:t>最小绝对差</a:t>
            </a:r>
            <a:r>
              <a:rPr lang="en-US" altLang="zh-CN" sz="1800" kern="0" dirty="0"/>
              <a:t>(MAD)</a:t>
            </a:r>
            <a:endParaRPr lang="en-US" altLang="zh-CN" sz="1800" b="1" kern="0" dirty="0">
              <a:solidFill>
                <a:srgbClr val="FF0000"/>
              </a:solidFill>
            </a:endParaRPr>
          </a:p>
        </p:txBody>
      </p:sp>
      <p:sp>
        <p:nvSpPr>
          <p:cNvPr id="6" name="Rectangle 1027"/>
          <p:cNvSpPr txBox="1">
            <a:spLocks noChangeArrowheads="1"/>
          </p:cNvSpPr>
          <p:nvPr/>
        </p:nvSpPr>
        <p:spPr bwMode="auto">
          <a:xfrm>
            <a:off x="496888" y="3228975"/>
            <a:ext cx="43195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lvl="1" eaLnBrk="1" hangingPunct="1">
              <a:lnSpc>
                <a:spcPts val="2400"/>
              </a:lnSpc>
              <a:defRPr/>
            </a:pPr>
            <a:r>
              <a:rPr lang="zh-CN" altLang="en-US" sz="1800" kern="0" dirty="0"/>
              <a:t>最小均方误差</a:t>
            </a:r>
            <a:r>
              <a:rPr lang="en-US" altLang="zh-CN" sz="1800" kern="0" dirty="0"/>
              <a:t>(MSE)</a:t>
            </a:r>
            <a:endParaRPr lang="en-US" altLang="zh-CN" sz="1800" b="1" kern="0" dirty="0">
              <a:solidFill>
                <a:srgbClr val="FF0000"/>
              </a:solidFill>
            </a:endParaRPr>
          </a:p>
        </p:txBody>
      </p:sp>
      <p:sp>
        <p:nvSpPr>
          <p:cNvPr id="7" name="Rectangle 1027"/>
          <p:cNvSpPr txBox="1">
            <a:spLocks noChangeArrowheads="1"/>
          </p:cNvSpPr>
          <p:nvPr/>
        </p:nvSpPr>
        <p:spPr bwMode="auto">
          <a:xfrm>
            <a:off x="547688" y="4724400"/>
            <a:ext cx="8134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lvl="1" eaLnBrk="1" hangingPunct="1">
              <a:lnSpc>
                <a:spcPts val="2400"/>
              </a:lnSpc>
              <a:defRPr/>
            </a:pPr>
            <a:r>
              <a:rPr lang="zh-CN" altLang="en-US" sz="1800" kern="0" dirty="0"/>
              <a:t>求和绝对误差</a:t>
            </a:r>
            <a:r>
              <a:rPr lang="en-US" altLang="zh-CN" sz="1800" kern="0" dirty="0"/>
              <a:t>(SAD)</a:t>
            </a:r>
            <a:endParaRPr lang="en-US" altLang="zh-CN" sz="1800" b="1" kern="0" dirty="0">
              <a:solidFill>
                <a:srgbClr val="FF0000"/>
              </a:solidFill>
            </a:endParaRPr>
          </a:p>
        </p:txBody>
      </p:sp>
      <p:pic>
        <p:nvPicPr>
          <p:cNvPr id="204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885950" y="2111375"/>
            <a:ext cx="5419725" cy="76200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204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906588" y="3732213"/>
            <a:ext cx="5314950" cy="70485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204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885950" y="5283200"/>
            <a:ext cx="5076825" cy="711200"/>
          </a:xfrm>
          <a:prstGeom prst="rect">
            <a:avLst/>
          </a:prstGeom>
          <a:noFill/>
          <a:ln>
            <a:noFill/>
          </a:ln>
          <a:extLst>
            <a:ext uri="{909E8E84-426E-40DD-AFC4-6F175D3DCCD1}">
              <a14:hiddenFill xmlns:a14="http://schemas.microsoft.com/office/drawing/2010/main">
                <a:gradFill rotWithShape="1">
                  <a:gsLst>
                    <a:gs pos="0">
                      <a:srgbClr val="002F47"/>
                    </a:gs>
                    <a:gs pos="50000">
                      <a:srgbClr val="006699"/>
                    </a:gs>
                    <a:gs pos="100000">
                      <a:srgbClr val="002F47"/>
                    </a:gs>
                  </a:gsLst>
                  <a:lin ang="2700000" scaled="1"/>
                </a:gradFill>
              </a14:hiddenFill>
            </a:ext>
            <a:ext uri="{91240B29-F687-4F45-9708-019B960494DF}">
              <a14:hiddenLine xmlns:a14="http://schemas.microsoft.com/office/drawing/2010/main" w="9525" algn="ctr">
                <a:solidFill>
                  <a:srgbClr val="FFFFFF"/>
                </a:solidFill>
                <a:miter lim="800000"/>
                <a:headEnd/>
                <a:tailEnd/>
              </a14:hiddenLine>
            </a:ext>
          </a:extLst>
        </p:spPr>
      </p:pic>
    </p:spTree>
    <p:extLst>
      <p:ext uri="{BB962C8B-B14F-4D97-AF65-F5344CB8AC3E}">
        <p14:creationId xmlns:p14="http://schemas.microsoft.com/office/powerpoint/2010/main" val="233169626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539750" y="1412875"/>
            <a:ext cx="8382000"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0000"/>
              </a:buClr>
              <a:buSzTx/>
              <a:buFont typeface="Wingdings" pitchFamily="2" charset="2"/>
              <a:buChar char="Ø"/>
            </a:pPr>
            <a:r>
              <a:rPr lang="zh-CN" altLang="en-US" dirty="0">
                <a:solidFill>
                  <a:srgbClr val="04447F"/>
                </a:solidFill>
                <a:latin typeface="黑体" pitchFamily="49" charset="-122"/>
              </a:rPr>
              <a:t>算法概要：</a:t>
            </a:r>
            <a:r>
              <a:rPr lang="en-US" altLang="zh-CN" dirty="0">
                <a:solidFill>
                  <a:srgbClr val="04447F"/>
                </a:solidFill>
                <a:latin typeface="黑体" pitchFamily="49" charset="-122"/>
              </a:rPr>
              <a:t>JPEG(Joint Photographic Experts Group) </a:t>
            </a:r>
            <a:r>
              <a:rPr lang="zh-CN" altLang="en-US" dirty="0">
                <a:solidFill>
                  <a:srgbClr val="04447F"/>
                </a:solidFill>
                <a:latin typeface="黑体" pitchFamily="49" charset="-122"/>
              </a:rPr>
              <a:t>是一个由</a:t>
            </a:r>
            <a:r>
              <a:rPr lang="en-US" altLang="zh-CN" dirty="0">
                <a:solidFill>
                  <a:srgbClr val="04447F"/>
                </a:solidFill>
                <a:latin typeface="黑体" pitchFamily="49" charset="-122"/>
              </a:rPr>
              <a:t>ISO</a:t>
            </a:r>
            <a:r>
              <a:rPr lang="zh-CN" altLang="en-US" dirty="0">
                <a:solidFill>
                  <a:srgbClr val="04447F"/>
                </a:solidFill>
                <a:latin typeface="黑体" pitchFamily="49" charset="-122"/>
              </a:rPr>
              <a:t>和</a:t>
            </a:r>
            <a:r>
              <a:rPr lang="en-US" altLang="zh-CN" dirty="0">
                <a:solidFill>
                  <a:srgbClr val="04447F"/>
                </a:solidFill>
                <a:latin typeface="黑体" pitchFamily="49" charset="-122"/>
              </a:rPr>
              <a:t>CCITT</a:t>
            </a:r>
            <a:r>
              <a:rPr lang="zh-CN" altLang="en-US" dirty="0">
                <a:solidFill>
                  <a:srgbClr val="04447F"/>
                </a:solidFill>
                <a:latin typeface="黑体" pitchFamily="49" charset="-122"/>
              </a:rPr>
              <a:t>两个组织机构联合组成的一个图像专家小组，负责制定静态的数字图像数据压缩编码标准，这个专家组开发的算法称为</a:t>
            </a:r>
            <a:r>
              <a:rPr lang="en-US" altLang="zh-CN" dirty="0">
                <a:solidFill>
                  <a:srgbClr val="04447F"/>
                </a:solidFill>
                <a:latin typeface="黑体" pitchFamily="49" charset="-122"/>
              </a:rPr>
              <a:t>JPEG</a:t>
            </a:r>
            <a:r>
              <a:rPr lang="zh-CN" altLang="en-US" dirty="0">
                <a:solidFill>
                  <a:srgbClr val="04447F"/>
                </a:solidFill>
                <a:latin typeface="黑体" pitchFamily="49" charset="-122"/>
              </a:rPr>
              <a:t>算法，并且成为国际上通用的标准。</a:t>
            </a:r>
            <a:r>
              <a:rPr lang="en-US" altLang="zh-CN" dirty="0">
                <a:solidFill>
                  <a:srgbClr val="04447F"/>
                </a:solidFill>
                <a:latin typeface="黑体" pitchFamily="49" charset="-122"/>
              </a:rPr>
              <a:t>JPEG</a:t>
            </a:r>
            <a:r>
              <a:rPr lang="zh-CN" altLang="en-US" dirty="0">
                <a:solidFill>
                  <a:srgbClr val="04447F"/>
                </a:solidFill>
                <a:latin typeface="黑体" pitchFamily="49" charset="-122"/>
              </a:rPr>
              <a:t>是一个适用范围很广的静态图像数据压缩标准，既可用于灰度图像又可用于彩色图像。</a:t>
            </a:r>
            <a:r>
              <a:rPr lang="en-US" altLang="zh-CN" dirty="0">
                <a:solidFill>
                  <a:srgbClr val="04447F"/>
                </a:solidFill>
                <a:latin typeface="黑体" pitchFamily="49" charset="-122"/>
              </a:rPr>
              <a:t>JPEG</a:t>
            </a:r>
            <a:r>
              <a:rPr lang="zh-CN" altLang="en-US" dirty="0">
                <a:solidFill>
                  <a:srgbClr val="04447F"/>
                </a:solidFill>
                <a:latin typeface="黑体" pitchFamily="49" charset="-122"/>
              </a:rPr>
              <a:t>不仅适于静止图像的压缩，电视图像的帧内图像的压缩编码，也常采用此算法。</a:t>
            </a:r>
            <a:r>
              <a:rPr lang="en-US" altLang="zh-CN" dirty="0">
                <a:solidFill>
                  <a:srgbClr val="04447F"/>
                </a:solidFill>
                <a:latin typeface="黑体" pitchFamily="49" charset="-122"/>
              </a:rPr>
              <a:t>JPEG</a:t>
            </a:r>
            <a:r>
              <a:rPr lang="zh-CN" altLang="en-US" dirty="0">
                <a:solidFill>
                  <a:srgbClr val="04447F"/>
                </a:solidFill>
                <a:latin typeface="黑体" pitchFamily="49" charset="-122"/>
              </a:rPr>
              <a:t>标准还可以大范围地调节图像压缩率及其保真度。</a:t>
            </a:r>
          </a:p>
          <a:p>
            <a:pPr eaLnBrk="1" hangingPunct="1">
              <a:buClrTx/>
              <a:buSzTx/>
              <a:buFontTx/>
              <a:buNone/>
            </a:pPr>
            <a:r>
              <a:rPr lang="zh-CN" altLang="en-US" dirty="0">
                <a:solidFill>
                  <a:srgbClr val="04447F"/>
                </a:solidFill>
                <a:latin typeface="黑体" pitchFamily="49" charset="-122"/>
              </a:rPr>
              <a:t>    标准主要采用了两种基本的压缩算法，一种是采用以离散余弦变换</a:t>
            </a:r>
            <a:r>
              <a:rPr lang="en-US" altLang="zh-CN" dirty="0">
                <a:solidFill>
                  <a:srgbClr val="04447F"/>
                </a:solidFill>
                <a:latin typeface="黑体" pitchFamily="49" charset="-122"/>
              </a:rPr>
              <a:t>(DCT)</a:t>
            </a:r>
            <a:r>
              <a:rPr lang="zh-CN" altLang="en-US" dirty="0">
                <a:solidFill>
                  <a:srgbClr val="04447F"/>
                </a:solidFill>
                <a:latin typeface="黑体" pitchFamily="49" charset="-122"/>
              </a:rPr>
              <a:t>为基础的有损压缩算法，另一种是采用以预测技术为基础的</a:t>
            </a:r>
            <a:r>
              <a:rPr lang="en-US" altLang="en-US" dirty="0">
                <a:solidFill>
                  <a:srgbClr val="04447F"/>
                </a:solidFill>
                <a:latin typeface="黑体" pitchFamily="49" charset="-122"/>
              </a:rPr>
              <a:t>DPCM</a:t>
            </a:r>
            <a:r>
              <a:rPr lang="zh-CN" altLang="en-US" dirty="0">
                <a:solidFill>
                  <a:srgbClr val="04447F"/>
                </a:solidFill>
                <a:latin typeface="黑体" pitchFamily="49" charset="-122"/>
              </a:rPr>
              <a:t>无损压缩算法</a:t>
            </a:r>
            <a:r>
              <a:rPr lang="zh-CN" altLang="en-US" dirty="0">
                <a:latin typeface="黑体" pitchFamily="49" charset="-122"/>
              </a:rPr>
              <a:t>。</a:t>
            </a:r>
          </a:p>
        </p:txBody>
      </p:sp>
      <p:sp>
        <p:nvSpPr>
          <p:cNvPr id="104451" name="Rectangle 3"/>
          <p:cNvSpPr>
            <a:spLocks noGrp="1" noChangeArrowheads="1"/>
          </p:cNvSpPr>
          <p:nvPr>
            <p:ph type="title"/>
          </p:nvPr>
        </p:nvSpPr>
        <p:spPr>
          <a:xfrm>
            <a:off x="827088" y="404813"/>
            <a:ext cx="7772400" cy="762000"/>
          </a:xfrm>
        </p:spPr>
        <p:txBody>
          <a:bodyPr/>
          <a:lstStyle/>
          <a:p>
            <a:r>
              <a:rPr lang="en-US" altLang="zh-CN">
                <a:ea typeface="楷体_GB2312" pitchFamily="49" charset="-122"/>
              </a:rPr>
              <a:t>JPEG</a:t>
            </a:r>
            <a:r>
              <a:rPr lang="zh-CN" altLang="en-US"/>
              <a:t>编码标准</a:t>
            </a:r>
          </a:p>
        </p:txBody>
      </p:sp>
    </p:spTree>
    <p:extLst>
      <p:ext uri="{BB962C8B-B14F-4D97-AF65-F5344CB8AC3E}">
        <p14:creationId xmlns:p14="http://schemas.microsoft.com/office/powerpoint/2010/main" val="36093102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509623" y="172528"/>
            <a:ext cx="7772400" cy="990600"/>
          </a:xfrm>
        </p:spPr>
        <p:txBody>
          <a:bodyPr/>
          <a:lstStyle/>
          <a:p>
            <a:r>
              <a:rPr lang="en-US" altLang="zh-CN" dirty="0">
                <a:ea typeface="楷体_GB2312" pitchFamily="49" charset="-122"/>
              </a:rPr>
              <a:t>JPEG</a:t>
            </a:r>
            <a:r>
              <a:rPr lang="zh-CN" altLang="en-US" dirty="0"/>
              <a:t>编码运行模式</a:t>
            </a:r>
          </a:p>
        </p:txBody>
      </p:sp>
      <p:sp>
        <p:nvSpPr>
          <p:cNvPr id="105475" name="Rectangle 3"/>
          <p:cNvSpPr>
            <a:spLocks noGrp="1" noChangeArrowheads="1"/>
          </p:cNvSpPr>
          <p:nvPr>
            <p:ph idx="1"/>
          </p:nvPr>
        </p:nvSpPr>
        <p:spPr>
          <a:xfrm>
            <a:off x="685800" y="1600200"/>
            <a:ext cx="7772400" cy="4800600"/>
          </a:xfrm>
        </p:spPr>
        <p:txBody>
          <a:bodyPr/>
          <a:lstStyle/>
          <a:p>
            <a:pPr>
              <a:buClr>
                <a:srgbClr val="FF0000"/>
              </a:buClr>
              <a:buFont typeface="Wingdings" pitchFamily="2" charset="2"/>
              <a:buChar char="Ø"/>
            </a:pPr>
            <a:r>
              <a:rPr lang="en-US" altLang="zh-CN">
                <a:ea typeface="楷体_GB2312" pitchFamily="49" charset="-122"/>
              </a:rPr>
              <a:t>JPEG</a:t>
            </a:r>
            <a:r>
              <a:rPr lang="zh-CN" altLang="en-US">
                <a:ea typeface="楷体_GB2312" pitchFamily="49" charset="-122"/>
              </a:rPr>
              <a:t>规定了</a:t>
            </a:r>
            <a:r>
              <a:rPr lang="en-US" altLang="zh-CN">
                <a:ea typeface="楷体_GB2312" pitchFamily="49" charset="-122"/>
              </a:rPr>
              <a:t>4</a:t>
            </a:r>
            <a:r>
              <a:rPr lang="zh-CN" altLang="en-US">
                <a:ea typeface="楷体_GB2312" pitchFamily="49" charset="-122"/>
              </a:rPr>
              <a:t>种运行模式，以满足不同需要：</a:t>
            </a:r>
          </a:p>
          <a:p>
            <a:r>
              <a:rPr lang="zh-CN" altLang="en-US">
                <a:ea typeface="楷体_GB2312" pitchFamily="49" charset="-122"/>
              </a:rPr>
              <a:t>基于</a:t>
            </a:r>
            <a:r>
              <a:rPr lang="en-US" altLang="zh-CN">
                <a:ea typeface="楷体_GB2312" pitchFamily="49" charset="-122"/>
              </a:rPr>
              <a:t>DPCM</a:t>
            </a:r>
            <a:r>
              <a:rPr lang="zh-CN" altLang="en-US">
                <a:ea typeface="楷体_GB2312" pitchFamily="49" charset="-122"/>
              </a:rPr>
              <a:t>的无损编码模式：压缩比可以达到</a:t>
            </a:r>
            <a:r>
              <a:rPr lang="en-US" altLang="zh-CN">
                <a:ea typeface="楷体_GB2312" pitchFamily="49" charset="-122"/>
              </a:rPr>
              <a:t>2:1</a:t>
            </a:r>
            <a:r>
              <a:rPr lang="zh-CN" altLang="en-US">
                <a:ea typeface="楷体_GB2312" pitchFamily="49" charset="-122"/>
              </a:rPr>
              <a:t>。</a:t>
            </a:r>
          </a:p>
          <a:p>
            <a:r>
              <a:rPr lang="zh-CN" altLang="en-US">
                <a:ea typeface="楷体_GB2312" pitchFamily="49" charset="-122"/>
              </a:rPr>
              <a:t>基于</a:t>
            </a:r>
            <a:r>
              <a:rPr lang="en-US" altLang="zh-CN">
                <a:ea typeface="楷体_GB2312" pitchFamily="49" charset="-122"/>
              </a:rPr>
              <a:t>DCT</a:t>
            </a:r>
            <a:r>
              <a:rPr lang="zh-CN" altLang="en-US">
                <a:ea typeface="楷体_GB2312" pitchFamily="49" charset="-122"/>
              </a:rPr>
              <a:t>的有损顺序编码模式：压缩比可以达到</a:t>
            </a:r>
            <a:r>
              <a:rPr lang="en-US" altLang="zh-CN">
                <a:ea typeface="楷体_GB2312" pitchFamily="49" charset="-122"/>
              </a:rPr>
              <a:t>10:1</a:t>
            </a:r>
            <a:r>
              <a:rPr lang="zh-CN" altLang="en-US">
                <a:ea typeface="楷体_GB2312" pitchFamily="49" charset="-122"/>
              </a:rPr>
              <a:t>以上。</a:t>
            </a:r>
          </a:p>
          <a:p>
            <a:r>
              <a:rPr lang="zh-CN" altLang="en-US">
                <a:ea typeface="楷体_GB2312" pitchFamily="49" charset="-122"/>
              </a:rPr>
              <a:t>基于</a:t>
            </a:r>
            <a:r>
              <a:rPr lang="en-US" altLang="zh-CN">
                <a:ea typeface="楷体_GB2312" pitchFamily="49" charset="-122"/>
              </a:rPr>
              <a:t>DCT</a:t>
            </a:r>
            <a:r>
              <a:rPr lang="zh-CN" altLang="en-US">
                <a:ea typeface="楷体_GB2312" pitchFamily="49" charset="-122"/>
              </a:rPr>
              <a:t>的渐进编码模式</a:t>
            </a:r>
          </a:p>
          <a:p>
            <a:r>
              <a:rPr lang="zh-CN" altLang="en-US">
                <a:ea typeface="楷体_GB2312" pitchFamily="49" charset="-122"/>
              </a:rPr>
              <a:t>基于</a:t>
            </a:r>
            <a:r>
              <a:rPr lang="en-US" altLang="zh-CN">
                <a:ea typeface="楷体_GB2312" pitchFamily="49" charset="-122"/>
              </a:rPr>
              <a:t>DCT</a:t>
            </a:r>
            <a:r>
              <a:rPr lang="zh-CN" altLang="en-US">
                <a:ea typeface="楷体_GB2312" pitchFamily="49" charset="-122"/>
              </a:rPr>
              <a:t>的分级编码模式</a:t>
            </a:r>
          </a:p>
        </p:txBody>
      </p:sp>
    </p:spTree>
    <p:extLst>
      <p:ext uri="{BB962C8B-B14F-4D97-AF65-F5344CB8AC3E}">
        <p14:creationId xmlns:p14="http://schemas.microsoft.com/office/powerpoint/2010/main" val="1583514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533400" y="14478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0000"/>
              </a:buClr>
              <a:buSzTx/>
              <a:buFont typeface="Wingdings" pitchFamily="2" charset="2"/>
              <a:buChar char="Ø"/>
            </a:pPr>
            <a:r>
              <a:rPr lang="zh-CN" altLang="en-US" sz="2800" dirty="0">
                <a:solidFill>
                  <a:srgbClr val="04447F"/>
                </a:solidFill>
                <a:latin typeface="黑体" pitchFamily="49" charset="-122"/>
              </a:rPr>
              <a:t>基于</a:t>
            </a:r>
            <a:r>
              <a:rPr lang="en-US" altLang="en-US" sz="2800" dirty="0">
                <a:solidFill>
                  <a:srgbClr val="04447F"/>
                </a:solidFill>
                <a:latin typeface="黑体" pitchFamily="49" charset="-122"/>
              </a:rPr>
              <a:t>DPCM</a:t>
            </a:r>
            <a:r>
              <a:rPr lang="zh-CN" altLang="en-US" sz="2800" dirty="0">
                <a:solidFill>
                  <a:srgbClr val="04447F"/>
                </a:solidFill>
                <a:latin typeface="黑体" pitchFamily="49" charset="-122"/>
              </a:rPr>
              <a:t>的无损</a:t>
            </a:r>
            <a:r>
              <a:rPr lang="zh-CN" altLang="zh-CN" sz="2800" dirty="0">
                <a:solidFill>
                  <a:srgbClr val="04447F"/>
                </a:solidFill>
                <a:latin typeface="黑体" pitchFamily="49" charset="-122"/>
              </a:rPr>
              <a:t>编码模式：主要采用了三邻域二维预测编码和熵编码。</a:t>
            </a:r>
            <a:endParaRPr lang="zh-CN" altLang="en-US" sz="2800" dirty="0">
              <a:solidFill>
                <a:srgbClr val="04447F"/>
              </a:solidFill>
              <a:latin typeface="黑体" pitchFamily="49" charset="-122"/>
            </a:endParaRPr>
          </a:p>
        </p:txBody>
      </p:sp>
      <p:sp>
        <p:nvSpPr>
          <p:cNvPr id="106499" name="Rectangle 3"/>
          <p:cNvSpPr>
            <a:spLocks noChangeArrowheads="1"/>
          </p:cNvSpPr>
          <p:nvPr/>
        </p:nvSpPr>
        <p:spPr bwMode="auto">
          <a:xfrm>
            <a:off x="1143000" y="3367088"/>
            <a:ext cx="838200" cy="68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0" name="Rectangle 4"/>
          <p:cNvSpPr>
            <a:spLocks noChangeArrowheads="1"/>
          </p:cNvSpPr>
          <p:nvPr/>
        </p:nvSpPr>
        <p:spPr bwMode="auto">
          <a:xfrm>
            <a:off x="3124200" y="3443288"/>
            <a:ext cx="1066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1" name="Rectangle 5"/>
          <p:cNvSpPr>
            <a:spLocks noChangeArrowheads="1"/>
          </p:cNvSpPr>
          <p:nvPr/>
        </p:nvSpPr>
        <p:spPr bwMode="auto">
          <a:xfrm>
            <a:off x="4648200" y="3443288"/>
            <a:ext cx="13716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2" name="Rectangle 6"/>
          <p:cNvSpPr>
            <a:spLocks noChangeArrowheads="1"/>
          </p:cNvSpPr>
          <p:nvPr/>
        </p:nvSpPr>
        <p:spPr bwMode="auto">
          <a:xfrm>
            <a:off x="2743200" y="3062288"/>
            <a:ext cx="3733800" cy="12192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3" name="Rectangle 7"/>
          <p:cNvSpPr>
            <a:spLocks noChangeArrowheads="1"/>
          </p:cNvSpPr>
          <p:nvPr/>
        </p:nvSpPr>
        <p:spPr bwMode="auto">
          <a:xfrm>
            <a:off x="2590800" y="2909888"/>
            <a:ext cx="4038600" cy="1524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4" name="Rectangle 8"/>
          <p:cNvSpPr>
            <a:spLocks noChangeArrowheads="1"/>
          </p:cNvSpPr>
          <p:nvPr/>
        </p:nvSpPr>
        <p:spPr bwMode="auto">
          <a:xfrm>
            <a:off x="6934200" y="3443288"/>
            <a:ext cx="1143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5" name="Rectangle 9"/>
          <p:cNvSpPr>
            <a:spLocks noChangeArrowheads="1"/>
          </p:cNvSpPr>
          <p:nvPr/>
        </p:nvSpPr>
        <p:spPr bwMode="auto">
          <a:xfrm>
            <a:off x="4876800" y="496728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solidFill>
                <a:schemeClr val="tx1"/>
              </a:solidFill>
            </a:endParaRPr>
          </a:p>
        </p:txBody>
      </p:sp>
      <p:sp>
        <p:nvSpPr>
          <p:cNvPr id="106506" name="Line 10"/>
          <p:cNvSpPr>
            <a:spLocks noChangeShapeType="1"/>
          </p:cNvSpPr>
          <p:nvPr/>
        </p:nvSpPr>
        <p:spPr bwMode="auto">
          <a:xfrm>
            <a:off x="1981200" y="3748088"/>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7" name="Line 11"/>
          <p:cNvSpPr>
            <a:spLocks noChangeShapeType="1"/>
          </p:cNvSpPr>
          <p:nvPr/>
        </p:nvSpPr>
        <p:spPr bwMode="auto">
          <a:xfrm>
            <a:off x="4191000" y="374808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8" name="Line 12"/>
          <p:cNvSpPr>
            <a:spLocks noChangeShapeType="1"/>
          </p:cNvSpPr>
          <p:nvPr/>
        </p:nvSpPr>
        <p:spPr bwMode="auto">
          <a:xfrm>
            <a:off x="6019800" y="3671888"/>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9" name="Line 13"/>
          <p:cNvSpPr>
            <a:spLocks noChangeShapeType="1"/>
          </p:cNvSpPr>
          <p:nvPr/>
        </p:nvSpPr>
        <p:spPr bwMode="auto">
          <a:xfrm flipV="1">
            <a:off x="5410200" y="3976688"/>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0" name="Text Box 14"/>
          <p:cNvSpPr txBox="1">
            <a:spLocks noChangeArrowheads="1"/>
          </p:cNvSpPr>
          <p:nvPr/>
        </p:nvSpPr>
        <p:spPr bwMode="auto">
          <a:xfrm>
            <a:off x="889000" y="4560888"/>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zh-CN" altLang="en-US" sz="2000">
                <a:solidFill>
                  <a:schemeClr val="tx1"/>
                </a:solidFill>
                <a:latin typeface="Tahoma" pitchFamily="34" charset="0"/>
                <a:ea typeface="宋体" pitchFamily="2" charset="-122"/>
              </a:rPr>
              <a:t>源图像数据</a:t>
            </a:r>
          </a:p>
        </p:txBody>
      </p:sp>
      <p:sp>
        <p:nvSpPr>
          <p:cNvPr id="106511" name="Text Box 15"/>
          <p:cNvSpPr txBox="1">
            <a:spLocks noChangeArrowheads="1"/>
          </p:cNvSpPr>
          <p:nvPr/>
        </p:nvSpPr>
        <p:spPr bwMode="auto">
          <a:xfrm>
            <a:off x="6629400" y="45100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zh-CN" altLang="en-US" sz="1800">
                <a:solidFill>
                  <a:schemeClr val="tx1"/>
                </a:solidFill>
                <a:latin typeface="Tahoma" pitchFamily="34" charset="0"/>
                <a:ea typeface="宋体" pitchFamily="2" charset="-122"/>
              </a:rPr>
              <a:t>压缩的图像数据</a:t>
            </a:r>
          </a:p>
        </p:txBody>
      </p:sp>
      <p:sp>
        <p:nvSpPr>
          <p:cNvPr id="106512" name="Text Box 16"/>
          <p:cNvSpPr txBox="1">
            <a:spLocks noChangeArrowheads="1"/>
          </p:cNvSpPr>
          <p:nvPr/>
        </p:nvSpPr>
        <p:spPr bwMode="auto">
          <a:xfrm>
            <a:off x="3200400" y="3519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zh-CN" altLang="en-US" sz="1800">
                <a:solidFill>
                  <a:schemeClr val="tx1"/>
                </a:solidFill>
                <a:latin typeface="Tahoma" pitchFamily="34" charset="0"/>
                <a:ea typeface="宋体" pitchFamily="2" charset="-122"/>
              </a:rPr>
              <a:t>预测器</a:t>
            </a:r>
          </a:p>
        </p:txBody>
      </p:sp>
      <p:sp>
        <p:nvSpPr>
          <p:cNvPr id="106513" name="Text Box 17"/>
          <p:cNvSpPr txBox="1">
            <a:spLocks noChangeArrowheads="1"/>
          </p:cNvSpPr>
          <p:nvPr/>
        </p:nvSpPr>
        <p:spPr bwMode="auto">
          <a:xfrm>
            <a:off x="4762500" y="35194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zh-CN" altLang="en-US" sz="1800">
                <a:solidFill>
                  <a:schemeClr val="tx1"/>
                </a:solidFill>
                <a:latin typeface="Tahoma" pitchFamily="34" charset="0"/>
                <a:ea typeface="宋体" pitchFamily="2" charset="-122"/>
              </a:rPr>
              <a:t>熵编码器</a:t>
            </a:r>
          </a:p>
        </p:txBody>
      </p:sp>
      <p:sp>
        <p:nvSpPr>
          <p:cNvPr id="106514" name="Text Box 18"/>
          <p:cNvSpPr txBox="1">
            <a:spLocks noChangeArrowheads="1"/>
          </p:cNvSpPr>
          <p:nvPr/>
        </p:nvSpPr>
        <p:spPr bwMode="auto">
          <a:xfrm>
            <a:off x="5029200" y="5043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zh-CN" altLang="en-US" sz="1800">
                <a:solidFill>
                  <a:schemeClr val="tx1"/>
                </a:solidFill>
                <a:latin typeface="Tahoma" pitchFamily="34" charset="0"/>
                <a:ea typeface="宋体" pitchFamily="2" charset="-122"/>
              </a:rPr>
              <a:t>表说明</a:t>
            </a:r>
          </a:p>
        </p:txBody>
      </p:sp>
      <p:sp>
        <p:nvSpPr>
          <p:cNvPr id="106515" name="Text Box 19"/>
          <p:cNvSpPr txBox="1">
            <a:spLocks noChangeArrowheads="1"/>
          </p:cNvSpPr>
          <p:nvPr/>
        </p:nvSpPr>
        <p:spPr bwMode="auto">
          <a:xfrm>
            <a:off x="3036888" y="5872163"/>
            <a:ext cx="3028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en-US" altLang="zh-CN" sz="2800" dirty="0">
                <a:solidFill>
                  <a:srgbClr val="04447F"/>
                </a:solidFill>
                <a:latin typeface="黑体" pitchFamily="49" charset="-122"/>
              </a:rPr>
              <a:t>DPCM</a:t>
            </a:r>
            <a:r>
              <a:rPr lang="zh-CN" altLang="zh-CN" sz="2800" dirty="0">
                <a:solidFill>
                  <a:srgbClr val="04447F"/>
                </a:solidFill>
                <a:latin typeface="黑体" pitchFamily="49" charset="-122"/>
              </a:rPr>
              <a:t>预测编码框图</a:t>
            </a:r>
            <a:endParaRPr lang="zh-CN" altLang="en-US" sz="2800" dirty="0">
              <a:solidFill>
                <a:srgbClr val="04447F"/>
              </a:solidFill>
              <a:latin typeface="黑体" pitchFamily="49" charset="-122"/>
            </a:endParaRPr>
          </a:p>
        </p:txBody>
      </p:sp>
      <p:sp>
        <p:nvSpPr>
          <p:cNvPr id="106516" name="Rectangle 20"/>
          <p:cNvSpPr>
            <a:spLocks noGrp="1" noChangeArrowheads="1"/>
          </p:cNvSpPr>
          <p:nvPr>
            <p:ph type="title"/>
          </p:nvPr>
        </p:nvSpPr>
        <p:spPr>
          <a:xfrm>
            <a:off x="1562100" y="184030"/>
            <a:ext cx="7772400" cy="1143000"/>
          </a:xfrm>
        </p:spPr>
        <p:txBody>
          <a:bodyPr/>
          <a:lstStyle/>
          <a:p>
            <a:r>
              <a:rPr lang="en-US" altLang="zh-CN" dirty="0" err="1"/>
              <a:t>基于</a:t>
            </a:r>
            <a:r>
              <a:rPr lang="en-US" altLang="en-US" dirty="0" err="1"/>
              <a:t>DPCM</a:t>
            </a:r>
            <a:r>
              <a:rPr lang="zh-CN" altLang="en-US" dirty="0"/>
              <a:t>的无损</a:t>
            </a:r>
            <a:r>
              <a:rPr lang="zh-CN" altLang="zh-CN" dirty="0"/>
              <a:t>编码模式</a:t>
            </a:r>
            <a:endParaRPr lang="zh-CN" altLang="en-US" dirty="0"/>
          </a:p>
        </p:txBody>
      </p:sp>
    </p:spTree>
    <p:extLst>
      <p:ext uri="{BB962C8B-B14F-4D97-AF65-F5344CB8AC3E}">
        <p14:creationId xmlns:p14="http://schemas.microsoft.com/office/powerpoint/2010/main" val="209633464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4213" y="260350"/>
            <a:ext cx="7772400" cy="1143000"/>
          </a:xfrm>
        </p:spPr>
        <p:txBody>
          <a:bodyPr/>
          <a:lstStyle/>
          <a:p>
            <a:r>
              <a:rPr lang="zh-CN" altLang="en-US"/>
              <a:t>基于</a:t>
            </a:r>
            <a:r>
              <a:rPr lang="en-US" altLang="zh-CN"/>
              <a:t>DCT</a:t>
            </a:r>
            <a:r>
              <a:rPr lang="zh-CN" altLang="en-US"/>
              <a:t>的渐进编码模式</a:t>
            </a:r>
          </a:p>
        </p:txBody>
      </p:sp>
      <p:sp>
        <p:nvSpPr>
          <p:cNvPr id="107523" name="Rectangle 3"/>
          <p:cNvSpPr>
            <a:spLocks noChangeArrowheads="1"/>
          </p:cNvSpPr>
          <p:nvPr/>
        </p:nvSpPr>
        <p:spPr bwMode="auto">
          <a:xfrm>
            <a:off x="762000" y="1524000"/>
            <a:ext cx="8077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
                <a:srgbClr val="FF0000"/>
              </a:buClr>
              <a:buSzTx/>
              <a:buFont typeface="Wingdings" pitchFamily="2" charset="2"/>
              <a:buChar char="Ø"/>
            </a:pPr>
            <a:r>
              <a:rPr lang="zh-CN" altLang="en-US" sz="2800" dirty="0">
                <a:solidFill>
                  <a:srgbClr val="04447F"/>
                </a:solidFill>
                <a:latin typeface="Times New Roman" pitchFamily="18" charset="0"/>
                <a:ea typeface="楷体_GB2312" pitchFamily="49" charset="-122"/>
              </a:rPr>
              <a:t> </a:t>
            </a:r>
            <a:r>
              <a:rPr lang="zh-CN" altLang="en-US" sz="2800" dirty="0">
                <a:solidFill>
                  <a:srgbClr val="04447F"/>
                </a:solidFill>
                <a:latin typeface="黑体" pitchFamily="49" charset="-122"/>
              </a:rPr>
              <a:t>此模式与顺序模式编码步骤基本一致，不同之处在于渐进模式每个图像分量的编码要经过多次扫描才完成。第一次扫描只进行一次粗糙的压缩，然后根据此数据先重建一幅质量低的图像，以后的扫描再作较细的扫描，使重建图像质量不断提高，直到满意为止。</a:t>
            </a:r>
          </a:p>
        </p:txBody>
      </p:sp>
    </p:spTree>
    <p:extLst>
      <p:ext uri="{BB962C8B-B14F-4D97-AF65-F5344CB8AC3E}">
        <p14:creationId xmlns:p14="http://schemas.microsoft.com/office/powerpoint/2010/main" val="375345995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637971" y="197779"/>
            <a:ext cx="7772400" cy="914400"/>
          </a:xfrm>
        </p:spPr>
        <p:txBody>
          <a:bodyPr/>
          <a:lstStyle/>
          <a:p>
            <a:r>
              <a:rPr lang="zh-CN" altLang="en-US" dirty="0"/>
              <a:t>基于</a:t>
            </a:r>
            <a:r>
              <a:rPr lang="en-US" altLang="zh-CN" dirty="0"/>
              <a:t>DCT</a:t>
            </a:r>
            <a:r>
              <a:rPr lang="zh-CN" altLang="en-US" dirty="0"/>
              <a:t>的分级编码模式</a:t>
            </a:r>
          </a:p>
        </p:txBody>
      </p:sp>
      <p:sp>
        <p:nvSpPr>
          <p:cNvPr id="108547" name="Rectangle 3"/>
          <p:cNvSpPr>
            <a:spLocks noChangeArrowheads="1"/>
          </p:cNvSpPr>
          <p:nvPr/>
        </p:nvSpPr>
        <p:spPr bwMode="auto">
          <a:xfrm>
            <a:off x="755650" y="1484313"/>
            <a:ext cx="80772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Tx/>
              <a:buSzTx/>
              <a:buFontTx/>
              <a:buNone/>
            </a:pP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1</a:t>
            </a:r>
            <a:r>
              <a:rPr lang="zh-CN" altLang="en-US" sz="2800" dirty="0">
                <a:solidFill>
                  <a:srgbClr val="04447F"/>
                </a:solidFill>
                <a:latin typeface="黑体" pitchFamily="49" charset="-122"/>
              </a:rPr>
              <a:t>）降低原始图像的空间分辨率。</a:t>
            </a:r>
          </a:p>
          <a:p>
            <a:pPr eaLnBrk="1" hangingPunct="1">
              <a:buClrTx/>
              <a:buSzTx/>
              <a:buFontTx/>
              <a:buNone/>
            </a:pP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2</a:t>
            </a:r>
            <a:r>
              <a:rPr lang="zh-CN" altLang="en-US" sz="2800" dirty="0">
                <a:solidFill>
                  <a:srgbClr val="04447F"/>
                </a:solidFill>
                <a:latin typeface="黑体" pitchFamily="49" charset="-122"/>
              </a:rPr>
              <a:t>）对已经降低分辨率的图像按照顺序编码模式进行压缩并存储或传输。</a:t>
            </a:r>
          </a:p>
          <a:p>
            <a:pPr eaLnBrk="1" hangingPunct="1">
              <a:buClrTx/>
              <a:buSzTx/>
              <a:buFontTx/>
              <a:buNone/>
            </a:pP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3</a:t>
            </a:r>
            <a:r>
              <a:rPr lang="zh-CN" altLang="en-US" sz="2800" dirty="0">
                <a:solidFill>
                  <a:srgbClr val="04447F"/>
                </a:solidFill>
                <a:latin typeface="黑体" pitchFamily="49" charset="-122"/>
              </a:rPr>
              <a:t>）对低分辨率图像进行解码，然后用插值法提高图像的分辨率。</a:t>
            </a:r>
          </a:p>
          <a:p>
            <a:pPr eaLnBrk="1" hangingPunct="1">
              <a:buClrTx/>
              <a:buSzTx/>
              <a:buFontTx/>
              <a:buNone/>
            </a:pP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4</a:t>
            </a:r>
            <a:r>
              <a:rPr lang="zh-CN" altLang="en-US" sz="2800" dirty="0">
                <a:solidFill>
                  <a:srgbClr val="04447F"/>
                </a:solidFill>
                <a:latin typeface="黑体" pitchFamily="49" charset="-122"/>
              </a:rPr>
              <a:t>）将分辨率已经升高的图像作为原图像的预测值，并把它与原图像的差值进行基于</a:t>
            </a:r>
            <a:r>
              <a:rPr lang="en-US" altLang="zh-CN" sz="2800" dirty="0">
                <a:solidFill>
                  <a:srgbClr val="04447F"/>
                </a:solidFill>
                <a:latin typeface="黑体" pitchFamily="49" charset="-122"/>
              </a:rPr>
              <a:t>DCT</a:t>
            </a:r>
            <a:r>
              <a:rPr lang="zh-CN" altLang="en-US" sz="2800" dirty="0">
                <a:solidFill>
                  <a:srgbClr val="04447F"/>
                </a:solidFill>
                <a:latin typeface="黑体" pitchFamily="49" charset="-122"/>
              </a:rPr>
              <a:t>的编码。</a:t>
            </a:r>
          </a:p>
          <a:p>
            <a:pPr eaLnBrk="1" hangingPunct="1">
              <a:buClrTx/>
              <a:buSzTx/>
              <a:buFontTx/>
              <a:buNone/>
            </a:pP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5</a:t>
            </a:r>
            <a:r>
              <a:rPr lang="zh-CN" altLang="en-US" sz="2800" dirty="0">
                <a:solidFill>
                  <a:srgbClr val="04447F"/>
                </a:solidFill>
                <a:latin typeface="黑体" pitchFamily="49" charset="-122"/>
              </a:rPr>
              <a:t>）重复步骤</a:t>
            </a:r>
            <a:r>
              <a:rPr lang="en-US" altLang="zh-CN" sz="2800" dirty="0">
                <a:solidFill>
                  <a:srgbClr val="04447F"/>
                </a:solidFill>
                <a:latin typeface="黑体" pitchFamily="49" charset="-122"/>
              </a:rPr>
              <a:t>3</a:t>
            </a: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4</a:t>
            </a:r>
            <a:r>
              <a:rPr lang="zh-CN" altLang="en-US" sz="2800" dirty="0">
                <a:solidFill>
                  <a:srgbClr val="04447F"/>
                </a:solidFill>
                <a:latin typeface="黑体" pitchFamily="49" charset="-122"/>
              </a:rPr>
              <a:t>直到图像达到完整的分辨率。</a:t>
            </a:r>
          </a:p>
        </p:txBody>
      </p:sp>
    </p:spTree>
    <p:extLst>
      <p:ext uri="{BB962C8B-B14F-4D97-AF65-F5344CB8AC3E}">
        <p14:creationId xmlns:p14="http://schemas.microsoft.com/office/powerpoint/2010/main" val="242363847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85800" y="1447800"/>
            <a:ext cx="8229600"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spcBef>
                <a:spcPct val="0"/>
              </a:spcBef>
              <a:buClrTx/>
              <a:buSzTx/>
              <a:buFontTx/>
              <a:buNone/>
            </a:pPr>
            <a:r>
              <a:rPr lang="zh-CN" altLang="en-US" sz="2800" dirty="0">
                <a:solidFill>
                  <a:srgbClr val="04447F"/>
                </a:solidFill>
                <a:latin typeface="黑体" pitchFamily="49" charset="-122"/>
              </a:rPr>
              <a:t>编码算法的主要计算步骤如下：</a:t>
            </a:r>
          </a:p>
          <a:p>
            <a:pPr>
              <a:spcBef>
                <a:spcPct val="0"/>
              </a:spcBef>
              <a:buClrTx/>
              <a:buSzTx/>
              <a:buFontTx/>
              <a:buNone/>
            </a:pPr>
            <a:r>
              <a:rPr lang="en-US" altLang="zh-CN" sz="2800" dirty="0">
                <a:solidFill>
                  <a:srgbClr val="04447F"/>
                </a:solidFill>
                <a:latin typeface="黑体" pitchFamily="49" charset="-122"/>
              </a:rPr>
              <a:t>1.</a:t>
            </a:r>
            <a:r>
              <a:rPr lang="zh-CN" altLang="en-US" sz="2800" dirty="0">
                <a:solidFill>
                  <a:srgbClr val="04447F"/>
                </a:solidFill>
                <a:latin typeface="黑体" pitchFamily="49" charset="-122"/>
              </a:rPr>
              <a:t>将源图像分成几个颜色平面（分量图像）</a:t>
            </a:r>
          </a:p>
          <a:p>
            <a:pPr>
              <a:spcBef>
                <a:spcPct val="0"/>
              </a:spcBef>
              <a:buClrTx/>
              <a:buSzTx/>
              <a:buFontTx/>
              <a:buNone/>
            </a:pPr>
            <a:r>
              <a:rPr lang="en-US" altLang="zh-CN" sz="2800" dirty="0">
                <a:solidFill>
                  <a:srgbClr val="04447F"/>
                </a:solidFill>
                <a:latin typeface="黑体" pitchFamily="49" charset="-122"/>
              </a:rPr>
              <a:t>2. </a:t>
            </a:r>
            <a:r>
              <a:rPr lang="zh-CN" altLang="en-US" sz="2800" dirty="0">
                <a:solidFill>
                  <a:srgbClr val="04447F"/>
                </a:solidFill>
                <a:latin typeface="黑体" pitchFamily="49" charset="-122"/>
              </a:rPr>
              <a:t>分成</a:t>
            </a:r>
            <a:r>
              <a:rPr lang="en-US" altLang="zh-CN" sz="2800" dirty="0">
                <a:solidFill>
                  <a:srgbClr val="04447F"/>
                </a:solidFill>
                <a:latin typeface="黑体" pitchFamily="49" charset="-122"/>
              </a:rPr>
              <a:t>8×8</a:t>
            </a:r>
            <a:r>
              <a:rPr lang="zh-CN" altLang="en-US" sz="2800" dirty="0">
                <a:solidFill>
                  <a:srgbClr val="04447F"/>
                </a:solidFill>
                <a:latin typeface="黑体" pitchFamily="49" charset="-122"/>
              </a:rPr>
              <a:t>数据块进行正向离散余弦变换</a:t>
            </a:r>
            <a:r>
              <a:rPr lang="en-US" altLang="zh-CN" sz="2800" dirty="0">
                <a:solidFill>
                  <a:srgbClr val="04447F"/>
                </a:solidFill>
                <a:latin typeface="黑体" pitchFamily="49" charset="-122"/>
              </a:rPr>
              <a:t>(FDCT)</a:t>
            </a:r>
            <a:r>
              <a:rPr lang="zh-CN" altLang="en-US" sz="2800" dirty="0">
                <a:solidFill>
                  <a:srgbClr val="04447F"/>
                </a:solidFill>
                <a:latin typeface="黑体" pitchFamily="49" charset="-122"/>
              </a:rPr>
              <a:t>。 </a:t>
            </a:r>
          </a:p>
          <a:p>
            <a:pPr>
              <a:spcBef>
                <a:spcPct val="0"/>
              </a:spcBef>
              <a:buClrTx/>
              <a:buSzTx/>
              <a:buFontTx/>
              <a:buNone/>
            </a:pPr>
            <a:r>
              <a:rPr lang="en-US" altLang="zh-CN" sz="2800" dirty="0">
                <a:solidFill>
                  <a:srgbClr val="04447F"/>
                </a:solidFill>
                <a:latin typeface="黑体" pitchFamily="49" charset="-122"/>
              </a:rPr>
              <a:t>2. </a:t>
            </a:r>
            <a:r>
              <a:rPr lang="zh-CN" altLang="en-US" sz="2800" dirty="0">
                <a:solidFill>
                  <a:srgbClr val="04447F"/>
                </a:solidFill>
                <a:latin typeface="黑体" pitchFamily="49" charset="-122"/>
              </a:rPr>
              <a:t>量化</a:t>
            </a:r>
            <a:r>
              <a:rPr lang="en-US" altLang="zh-CN" sz="2800" dirty="0">
                <a:solidFill>
                  <a:srgbClr val="04447F"/>
                </a:solidFill>
                <a:latin typeface="黑体" pitchFamily="49" charset="-122"/>
              </a:rPr>
              <a:t>(quantization)</a:t>
            </a:r>
            <a:r>
              <a:rPr lang="zh-CN" altLang="en-US" sz="2800" dirty="0">
                <a:solidFill>
                  <a:srgbClr val="04447F"/>
                </a:solidFill>
                <a:latin typeface="黑体" pitchFamily="49" charset="-122"/>
              </a:rPr>
              <a:t>。 </a:t>
            </a:r>
          </a:p>
          <a:p>
            <a:pPr>
              <a:spcBef>
                <a:spcPct val="0"/>
              </a:spcBef>
              <a:buClrTx/>
              <a:buSzTx/>
              <a:buFontTx/>
              <a:buNone/>
            </a:pPr>
            <a:r>
              <a:rPr lang="en-US" altLang="zh-CN" sz="2800" dirty="0">
                <a:solidFill>
                  <a:srgbClr val="04447F"/>
                </a:solidFill>
                <a:latin typeface="黑体" pitchFamily="49" charset="-122"/>
              </a:rPr>
              <a:t>3. Z</a:t>
            </a:r>
            <a:r>
              <a:rPr lang="zh-CN" altLang="en-US" sz="2800" dirty="0">
                <a:solidFill>
                  <a:srgbClr val="04447F"/>
                </a:solidFill>
                <a:latin typeface="黑体" pitchFamily="49" charset="-122"/>
              </a:rPr>
              <a:t>字形排列量化结果</a:t>
            </a:r>
            <a:r>
              <a:rPr lang="en-US" altLang="zh-CN" sz="2800" dirty="0">
                <a:solidFill>
                  <a:srgbClr val="04447F"/>
                </a:solidFill>
                <a:latin typeface="黑体" pitchFamily="49" charset="-122"/>
              </a:rPr>
              <a:t>(zigzag scan)</a:t>
            </a:r>
            <a:r>
              <a:rPr lang="zh-CN" altLang="en-US" sz="2800" dirty="0">
                <a:solidFill>
                  <a:srgbClr val="04447F"/>
                </a:solidFill>
                <a:latin typeface="黑体" pitchFamily="49" charset="-122"/>
              </a:rPr>
              <a:t>。 </a:t>
            </a:r>
          </a:p>
          <a:p>
            <a:pPr>
              <a:spcBef>
                <a:spcPct val="0"/>
              </a:spcBef>
              <a:buClrTx/>
              <a:buSzTx/>
              <a:buFontTx/>
              <a:buNone/>
            </a:pPr>
            <a:r>
              <a:rPr lang="en-US" altLang="zh-CN" sz="2800" dirty="0">
                <a:solidFill>
                  <a:srgbClr val="04447F"/>
                </a:solidFill>
                <a:latin typeface="黑体" pitchFamily="49" charset="-122"/>
              </a:rPr>
              <a:t>4. </a:t>
            </a:r>
            <a:r>
              <a:rPr lang="zh-CN" altLang="en-US" sz="2800" dirty="0">
                <a:solidFill>
                  <a:srgbClr val="04447F"/>
                </a:solidFill>
                <a:latin typeface="黑体" pitchFamily="49" charset="-122"/>
              </a:rPr>
              <a:t>使用差分脉冲编码调制</a:t>
            </a:r>
            <a:r>
              <a:rPr lang="en-US" altLang="zh-CN" sz="2800" dirty="0">
                <a:solidFill>
                  <a:srgbClr val="04447F"/>
                </a:solidFill>
                <a:latin typeface="黑体" pitchFamily="49" charset="-122"/>
              </a:rPr>
              <a:t>(differential pulse code  modulation</a:t>
            </a: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DPCM)</a:t>
            </a:r>
            <a:r>
              <a:rPr lang="zh-CN" altLang="en-US" sz="2800" dirty="0">
                <a:solidFill>
                  <a:srgbClr val="04447F"/>
                </a:solidFill>
                <a:latin typeface="黑体" pitchFamily="49" charset="-122"/>
              </a:rPr>
              <a:t>对直流系数</a:t>
            </a:r>
            <a:r>
              <a:rPr lang="en-US" altLang="zh-CN" sz="2800" dirty="0">
                <a:solidFill>
                  <a:srgbClr val="04447F"/>
                </a:solidFill>
                <a:latin typeface="黑体" pitchFamily="49" charset="-122"/>
              </a:rPr>
              <a:t>(DC)</a:t>
            </a:r>
            <a:r>
              <a:rPr lang="zh-CN" altLang="en-US" sz="2800" dirty="0">
                <a:solidFill>
                  <a:srgbClr val="04447F"/>
                </a:solidFill>
                <a:latin typeface="黑体" pitchFamily="49" charset="-122"/>
              </a:rPr>
              <a:t>进行编码。 </a:t>
            </a:r>
          </a:p>
          <a:p>
            <a:pPr>
              <a:spcBef>
                <a:spcPct val="0"/>
              </a:spcBef>
              <a:buClrTx/>
              <a:buSzTx/>
              <a:buFontTx/>
              <a:buNone/>
            </a:pPr>
            <a:r>
              <a:rPr lang="en-US" altLang="zh-CN" sz="2800" dirty="0">
                <a:solidFill>
                  <a:srgbClr val="04447F"/>
                </a:solidFill>
                <a:latin typeface="黑体" pitchFamily="49" charset="-122"/>
              </a:rPr>
              <a:t>5. </a:t>
            </a:r>
            <a:r>
              <a:rPr lang="zh-CN" altLang="en-US" sz="2800" dirty="0">
                <a:solidFill>
                  <a:srgbClr val="04447F"/>
                </a:solidFill>
                <a:latin typeface="黑体" pitchFamily="49" charset="-122"/>
              </a:rPr>
              <a:t>使用行程长度编码</a:t>
            </a:r>
            <a:r>
              <a:rPr lang="en-US" altLang="zh-CN" sz="2800" dirty="0">
                <a:solidFill>
                  <a:srgbClr val="04447F"/>
                </a:solidFill>
                <a:latin typeface="黑体" pitchFamily="49" charset="-122"/>
              </a:rPr>
              <a:t>(run-length encoding</a:t>
            </a:r>
            <a:r>
              <a:rPr lang="zh-CN" altLang="en-US" sz="2800" dirty="0">
                <a:solidFill>
                  <a:srgbClr val="04447F"/>
                </a:solidFill>
                <a:latin typeface="黑体" pitchFamily="49" charset="-122"/>
              </a:rPr>
              <a:t>，</a:t>
            </a:r>
            <a:r>
              <a:rPr lang="en-US" altLang="zh-CN" sz="2800" dirty="0">
                <a:solidFill>
                  <a:srgbClr val="04447F"/>
                </a:solidFill>
                <a:latin typeface="黑体" pitchFamily="49" charset="-122"/>
              </a:rPr>
              <a:t>RLE)</a:t>
            </a:r>
            <a:r>
              <a:rPr lang="zh-CN" altLang="en-US" sz="2800" dirty="0">
                <a:solidFill>
                  <a:srgbClr val="04447F"/>
                </a:solidFill>
                <a:latin typeface="黑体" pitchFamily="49" charset="-122"/>
              </a:rPr>
              <a:t>对交流系数</a:t>
            </a:r>
            <a:r>
              <a:rPr lang="en-US" altLang="zh-CN" sz="2800" dirty="0">
                <a:solidFill>
                  <a:srgbClr val="04447F"/>
                </a:solidFill>
                <a:latin typeface="黑体" pitchFamily="49" charset="-122"/>
              </a:rPr>
              <a:t>(AC)</a:t>
            </a:r>
            <a:r>
              <a:rPr lang="zh-CN" altLang="en-US" sz="2800" dirty="0">
                <a:solidFill>
                  <a:srgbClr val="04447F"/>
                </a:solidFill>
                <a:latin typeface="黑体" pitchFamily="49" charset="-122"/>
              </a:rPr>
              <a:t>进行编码。 </a:t>
            </a:r>
          </a:p>
          <a:p>
            <a:pPr>
              <a:spcBef>
                <a:spcPct val="0"/>
              </a:spcBef>
              <a:buClrTx/>
              <a:buSzTx/>
              <a:buFontTx/>
              <a:buNone/>
            </a:pPr>
            <a:r>
              <a:rPr lang="en-US" altLang="zh-CN" sz="2800" dirty="0">
                <a:solidFill>
                  <a:srgbClr val="04447F"/>
                </a:solidFill>
                <a:latin typeface="黑体" pitchFamily="49" charset="-122"/>
              </a:rPr>
              <a:t>6. </a:t>
            </a:r>
            <a:r>
              <a:rPr lang="zh-CN" altLang="en-US" sz="2800" dirty="0">
                <a:solidFill>
                  <a:srgbClr val="04447F"/>
                </a:solidFill>
                <a:latin typeface="黑体" pitchFamily="49" charset="-122"/>
              </a:rPr>
              <a:t>熵编码</a:t>
            </a:r>
            <a:r>
              <a:rPr lang="en-US" altLang="zh-CN" sz="2800" dirty="0">
                <a:solidFill>
                  <a:srgbClr val="04447F"/>
                </a:solidFill>
                <a:latin typeface="黑体" pitchFamily="49" charset="-122"/>
              </a:rPr>
              <a:t>(entropy coding)</a:t>
            </a:r>
            <a:r>
              <a:rPr lang="zh-CN" altLang="en-US" sz="2800" dirty="0">
                <a:solidFill>
                  <a:srgbClr val="04447F"/>
                </a:solidFill>
                <a:latin typeface="黑体" pitchFamily="49" charset="-122"/>
              </a:rPr>
              <a:t>。</a:t>
            </a:r>
          </a:p>
        </p:txBody>
      </p:sp>
      <p:sp>
        <p:nvSpPr>
          <p:cNvPr id="109571" name="Rectangle 3"/>
          <p:cNvSpPr>
            <a:spLocks noGrp="1" noChangeArrowheads="1"/>
          </p:cNvSpPr>
          <p:nvPr>
            <p:ph type="title"/>
          </p:nvPr>
        </p:nvSpPr>
        <p:spPr>
          <a:xfrm>
            <a:off x="914400" y="260350"/>
            <a:ext cx="7772400" cy="1143000"/>
          </a:xfrm>
        </p:spPr>
        <p:txBody>
          <a:bodyPr/>
          <a:lstStyle/>
          <a:p>
            <a:r>
              <a:rPr lang="en-US" altLang="zh-CN"/>
              <a:t>JPEG</a:t>
            </a:r>
            <a:r>
              <a:rPr lang="zh-CN" altLang="en-US"/>
              <a:t>有损顺序编码算法</a:t>
            </a:r>
          </a:p>
        </p:txBody>
      </p:sp>
    </p:spTree>
    <p:extLst>
      <p:ext uri="{BB962C8B-B14F-4D97-AF65-F5344CB8AC3E}">
        <p14:creationId xmlns:p14="http://schemas.microsoft.com/office/powerpoint/2010/main" val="207943182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38200" y="260350"/>
            <a:ext cx="7772400" cy="1143000"/>
          </a:xfrm>
        </p:spPr>
        <p:txBody>
          <a:bodyPr/>
          <a:lstStyle/>
          <a:p>
            <a:r>
              <a:rPr lang="en-US" altLang="zh-CN">
                <a:ea typeface="楷体_GB2312" pitchFamily="49" charset="-122"/>
              </a:rPr>
              <a:t>JPEG</a:t>
            </a:r>
            <a:r>
              <a:rPr lang="zh-CN" altLang="en-US"/>
              <a:t>压缩编码步骤</a:t>
            </a:r>
          </a:p>
        </p:txBody>
      </p:sp>
      <p:graphicFrame>
        <p:nvGraphicFramePr>
          <p:cNvPr id="110595" name="Object 2"/>
          <p:cNvGraphicFramePr>
            <a:graphicFrameLocks/>
          </p:cNvGraphicFramePr>
          <p:nvPr/>
        </p:nvGraphicFramePr>
        <p:xfrm>
          <a:off x="914400" y="1600200"/>
          <a:ext cx="7315200" cy="4419600"/>
        </p:xfrm>
        <a:graphic>
          <a:graphicData uri="http://schemas.openxmlformats.org/presentationml/2006/ole">
            <mc:AlternateContent xmlns:mc="http://schemas.openxmlformats.org/markup-compatibility/2006">
              <mc:Choice xmlns:v="urn:schemas-microsoft-com:vml" Requires="v">
                <p:oleObj spid="_x0000_s17414" r:id="rId3" imgW="5723810" imgH="1714739" progId="Paint.Picture">
                  <p:embed/>
                </p:oleObj>
              </mc:Choice>
              <mc:Fallback>
                <p:oleObj r:id="rId3" imgW="5723810" imgH="1714739" progId="Paint.Picture">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731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057225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p:cNvGraphicFramePr>
          <p:nvPr/>
        </p:nvGraphicFramePr>
        <p:xfrm>
          <a:off x="539750" y="2286000"/>
          <a:ext cx="8134350" cy="3581400"/>
        </p:xfrm>
        <a:graphic>
          <a:graphicData uri="http://schemas.openxmlformats.org/presentationml/2006/ole">
            <mc:AlternateContent xmlns:mc="http://schemas.openxmlformats.org/markup-compatibility/2006">
              <mc:Choice xmlns:v="urn:schemas-microsoft-com:vml" Requires="v">
                <p:oleObj spid="_x0000_s18438" r:id="rId3" imgW="5845394" imgH="2084010" progId="Photoshop.Image.5">
                  <p:embed/>
                </p:oleObj>
              </mc:Choice>
              <mc:Fallback>
                <p:oleObj r:id="rId3" imgW="5845394" imgH="2084010" progId="Photoshop.Image.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286000"/>
                        <a:ext cx="81343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1619" name="Rectangle 3"/>
          <p:cNvSpPr>
            <a:spLocks noChangeArrowheads="1"/>
          </p:cNvSpPr>
          <p:nvPr/>
        </p:nvSpPr>
        <p:spPr bwMode="auto">
          <a:xfrm>
            <a:off x="762000" y="1676400"/>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eaLnBrk="1" hangingPunct="1">
              <a:buClrTx/>
              <a:buSzTx/>
              <a:buFontTx/>
              <a:buNone/>
            </a:pPr>
            <a:r>
              <a:rPr lang="zh-CN" altLang="en-US" dirty="0">
                <a:solidFill>
                  <a:srgbClr val="04447F"/>
                </a:solidFill>
                <a:latin typeface="黑体" pitchFamily="49" charset="-122"/>
              </a:rPr>
              <a:t>译码或者叫做解压缩的过程与压缩编码过程正好相反</a:t>
            </a:r>
            <a:r>
              <a:rPr lang="zh-CN" altLang="en-US" dirty="0">
                <a:latin typeface="黑体" pitchFamily="49" charset="-122"/>
              </a:rPr>
              <a:t>。</a:t>
            </a:r>
          </a:p>
        </p:txBody>
      </p:sp>
      <p:sp>
        <p:nvSpPr>
          <p:cNvPr id="111620" name="Text Box 4"/>
          <p:cNvSpPr txBox="1">
            <a:spLocks noChangeArrowheads="1"/>
          </p:cNvSpPr>
          <p:nvPr/>
        </p:nvSpPr>
        <p:spPr bwMode="auto">
          <a:xfrm>
            <a:off x="5940425" y="3213100"/>
            <a:ext cx="800100" cy="4572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2400">
                <a:solidFill>
                  <a:schemeClr val="bg2"/>
                </a:solidFill>
                <a:latin typeface="Arial" pitchFamily="34" charset="0"/>
                <a:ea typeface="黑体" pitchFamily="49" charset="-122"/>
              </a:defRPr>
            </a:lvl1pPr>
            <a:lvl2pPr marL="742950" indent="-285750" eaLnBrk="0" hangingPunct="0">
              <a:spcBef>
                <a:spcPct val="20000"/>
              </a:spcBef>
              <a:buClr>
                <a:schemeClr val="accent2"/>
              </a:buClr>
              <a:buSzPct val="80000"/>
              <a:buFont typeface="Wingdings" pitchFamily="2" charset="2"/>
              <a:buChar char="¨"/>
              <a:defRPr sz="2400" b="1">
                <a:solidFill>
                  <a:schemeClr val="bg2"/>
                </a:solidFill>
                <a:latin typeface="Arial" pitchFamily="34" charset="0"/>
                <a:ea typeface="黑体" pitchFamily="49"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eaLnBrk="1" hangingPunct="1">
              <a:buClrTx/>
              <a:buSzTx/>
              <a:buFontTx/>
              <a:buNone/>
            </a:pPr>
            <a:r>
              <a:rPr lang="en-US" altLang="zh-CN" b="1">
                <a:solidFill>
                  <a:schemeClr val="tx1"/>
                </a:solidFill>
                <a:latin typeface="楷体_GB2312" pitchFamily="49" charset="-122"/>
                <a:ea typeface="楷体_GB2312" pitchFamily="49" charset="-122"/>
              </a:rPr>
              <a:t>IDCT</a:t>
            </a:r>
          </a:p>
        </p:txBody>
      </p:sp>
      <p:sp>
        <p:nvSpPr>
          <p:cNvPr id="111621" name="Rectangle 5"/>
          <p:cNvSpPr>
            <a:spLocks noGrp="1" noChangeArrowheads="1"/>
          </p:cNvSpPr>
          <p:nvPr>
            <p:ph type="title"/>
          </p:nvPr>
        </p:nvSpPr>
        <p:spPr>
          <a:xfrm>
            <a:off x="684213" y="260350"/>
            <a:ext cx="7772400" cy="1143000"/>
          </a:xfrm>
        </p:spPr>
        <p:txBody>
          <a:bodyPr/>
          <a:lstStyle/>
          <a:p>
            <a:r>
              <a:rPr lang="en-US" altLang="zh-CN">
                <a:ea typeface="楷体_GB2312" pitchFamily="49" charset="-122"/>
              </a:rPr>
              <a:t>JPEG</a:t>
            </a:r>
            <a:r>
              <a:rPr lang="zh-CN" altLang="en-US"/>
              <a:t>译码解压缩</a:t>
            </a:r>
          </a:p>
        </p:txBody>
      </p:sp>
    </p:spTree>
    <p:extLst>
      <p:ext uri="{BB962C8B-B14F-4D97-AF65-F5344CB8AC3E}">
        <p14:creationId xmlns:p14="http://schemas.microsoft.com/office/powerpoint/2010/main" val="66365151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zh-CN" altLang="en-US"/>
              <a:t>视频压缩标准对比</a:t>
            </a:r>
          </a:p>
        </p:txBody>
      </p:sp>
      <p:graphicFrame>
        <p:nvGraphicFramePr>
          <p:cNvPr id="512003" name="Group 3"/>
          <p:cNvGraphicFramePr>
            <a:graphicFrameLocks noGrp="1"/>
          </p:cNvGraphicFramePr>
          <p:nvPr>
            <p:extLst>
              <p:ext uri="{D42A27DB-BD31-4B8C-83A1-F6EECF244321}">
                <p14:modId xmlns:p14="http://schemas.microsoft.com/office/powerpoint/2010/main" val="1269644847"/>
              </p:ext>
            </p:extLst>
          </p:nvPr>
        </p:nvGraphicFramePr>
        <p:xfrm>
          <a:off x="609600" y="2133600"/>
          <a:ext cx="8153400" cy="3595686"/>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664">
                <a:tc rowSpan="6">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H.261</a:t>
                      </a:r>
                    </a:p>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p</a:t>
                      </a:r>
                      <a:r>
                        <a:rPr kumimoji="0" lang="en-US" altLang="zh-CN"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64kb/s</a:t>
                      </a:r>
                      <a:r>
                        <a:rPr kumimoji="0" lang="zh-CN" altLang="en-US"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视频编码标准</a:t>
                      </a: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时间</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1990</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12</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95017">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176×144(QCIF)  352</a:t>
                      </a:r>
                      <a:r>
                        <a:rPr kumimoji="0" lang="en-US" altLang="zh-CN" sz="1800" b="0" i="0" u="none" strike="noStrike" cap="none" normalizeH="0" baseline="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288</a:t>
                      </a:r>
                      <a:r>
                        <a:rPr kumimoji="0" lang="en-US" altLang="zh-CN" sz="1800" b="0" i="0" u="none" strike="noStrike" cap="none" normalizeH="0" baseline="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CIF</a:t>
                      </a:r>
                      <a:r>
                        <a:rPr kumimoji="0" lang="en-US" altLang="zh-CN" sz="1800" b="0" i="0" u="none" strike="noStrike" cap="none" normalizeH="0" baseline="0">
                          <a:ln>
                            <a:noFill/>
                          </a:ln>
                          <a:solidFill>
                            <a:srgbClr val="04447F"/>
                          </a:solidFill>
                          <a:effectLst/>
                          <a:latin typeface="宋体" panose="02010600030101010101" pitchFamily="2" charset="-122"/>
                          <a:ea typeface="黑体" panose="02010609060101010101" pitchFamily="2" charset="-122"/>
                        </a:rPr>
                        <a:t>)</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a:ln>
                            <a:noFill/>
                          </a:ln>
                          <a:solidFill>
                            <a:srgbClr val="04447F"/>
                          </a:solidFill>
                          <a:effectLst/>
                          <a:latin typeface="宋体" panose="02010600030101010101" pitchFamily="2" charset="-122"/>
                          <a:ea typeface="黑体" panose="02010609060101010101" pitchFamily="2" charset="-122"/>
                        </a:rPr>
                        <a:t>帧速率可变</a:t>
                      </a:r>
                      <a:r>
                        <a:rPr kumimoji="0" lang="en-US" altLang="zh-CN" sz="1800" b="0" i="0" u="none" strike="noStrike" cap="none" normalizeH="0" baseline="0">
                          <a:ln>
                            <a:noFill/>
                          </a:ln>
                          <a:solidFill>
                            <a:srgbClr val="04447F"/>
                          </a:solidFill>
                          <a:effectLst/>
                          <a:latin typeface="宋体" panose="02010600030101010101" pitchFamily="2" charset="-122"/>
                          <a:ea typeface="黑体" panose="02010609060101010101" pitchFamily="2" charset="-122"/>
                        </a:rPr>
                        <a:t>&lt;=30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664">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输出</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p</a:t>
                      </a:r>
                      <a:r>
                        <a:rPr kumimoji="0" lang="en-US" altLang="zh-CN"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64kb/s(p=1,2,…,32)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0447">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压缩率</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20~30    </a:t>
                      </a:r>
                      <a:r>
                        <a:rPr kumimoji="0" lang="zh-CN" altLang="en-US" sz="1800" b="1" i="0" u="none" strike="noStrike" cap="none" normalizeH="0" baseline="0" dirty="0">
                          <a:ln>
                            <a:noFill/>
                          </a:ln>
                          <a:solidFill>
                            <a:srgbClr val="04447F"/>
                          </a:solidFill>
                          <a:effectLst/>
                          <a:latin typeface="Arial" panose="020B0604020202020204" pitchFamily="34" charset="0"/>
                          <a:ea typeface="黑体" panose="02010609060101010101" pitchFamily="2" charset="-122"/>
                        </a:rPr>
                        <a:t>小于</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0447">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运动补偿帧间预测与分块</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DCT</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相结合的混合编码</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0447">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可视电话、视频会议等对称应用</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054728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404813"/>
            <a:ext cx="8540750" cy="1143000"/>
          </a:xfrm>
        </p:spPr>
        <p:txBody>
          <a:bodyPr/>
          <a:lstStyle/>
          <a:p>
            <a:r>
              <a:rPr lang="zh-CN" altLang="en-US"/>
              <a:t>视频压缩标准对比</a:t>
            </a:r>
          </a:p>
        </p:txBody>
      </p:sp>
      <p:graphicFrame>
        <p:nvGraphicFramePr>
          <p:cNvPr id="513027" name="Group 3"/>
          <p:cNvGraphicFramePr>
            <a:graphicFrameLocks noGrp="1"/>
          </p:cNvGraphicFramePr>
          <p:nvPr>
            <p:extLst>
              <p:ext uri="{D42A27DB-BD31-4B8C-83A1-F6EECF244321}">
                <p14:modId xmlns:p14="http://schemas.microsoft.com/office/powerpoint/2010/main" val="1779367594"/>
              </p:ext>
            </p:extLst>
          </p:nvPr>
        </p:nvGraphicFramePr>
        <p:xfrm>
          <a:off x="533400" y="1752600"/>
          <a:ext cx="8153400" cy="3822702"/>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600">
                <a:tc rowSpan="6">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MPEG1</a:t>
                      </a:r>
                    </a:p>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数据传输速率为</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1.5Mb/s</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的数字存储媒体运动图像及其伴音编码标准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1993</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8</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2233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视频：</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352×240×30</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352×288×25</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音频：</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32</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44.1</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48kHz</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的线性</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PCM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600">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1.5Mb/s</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32-384 Kb/s(</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音频</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03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20~30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03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运动补偿帧间预测（单向预测＋双向预测）＋</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03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VCD</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MP3</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、局域网视频传输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7863171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p:txBody>
          <a:bodyPr/>
          <a:lstStyle/>
          <a:p>
            <a:pPr eaLnBrk="1" hangingPunct="1"/>
            <a:r>
              <a:rPr lang="zh-CN" altLang="en-US"/>
              <a:t>帧间预测编码的运动估计</a:t>
            </a:r>
          </a:p>
        </p:txBody>
      </p:sp>
      <p:sp>
        <p:nvSpPr>
          <p:cNvPr id="5" name="Rectangle 1027"/>
          <p:cNvSpPr txBox="1">
            <a:spLocks noChangeArrowheads="1"/>
          </p:cNvSpPr>
          <p:nvPr/>
        </p:nvSpPr>
        <p:spPr bwMode="auto">
          <a:xfrm>
            <a:off x="496888" y="1268413"/>
            <a:ext cx="8134350"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运动估计全搜索算法</a:t>
            </a:r>
            <a:endParaRPr lang="en-US" altLang="zh-CN" kern="0" dirty="0"/>
          </a:p>
          <a:p>
            <a:pPr lvl="1" eaLnBrk="1" hangingPunct="1">
              <a:lnSpc>
                <a:spcPts val="2400"/>
              </a:lnSpc>
              <a:defRPr/>
            </a:pPr>
            <a:r>
              <a:rPr lang="zh-CN" altLang="en-US" sz="1800" kern="0" dirty="0"/>
              <a:t>按一定的顺序计算出搜索窗口内</a:t>
            </a:r>
            <a:r>
              <a:rPr lang="zh-CN" altLang="en-US" sz="1800" b="1" kern="0" dirty="0">
                <a:solidFill>
                  <a:srgbClr val="FF0000"/>
                </a:solidFill>
              </a:rPr>
              <a:t>所有像素点</a:t>
            </a:r>
            <a:r>
              <a:rPr lang="zh-CN" altLang="en-US" sz="1800" kern="0" dirty="0"/>
              <a:t>的</a:t>
            </a:r>
            <a:r>
              <a:rPr lang="en-US" altLang="zh-CN" sz="1800" kern="0" dirty="0"/>
              <a:t>SAD </a:t>
            </a:r>
            <a:r>
              <a:rPr lang="zh-CN" altLang="en-US" sz="1800" kern="0" dirty="0"/>
              <a:t>值，找出</a:t>
            </a:r>
            <a:r>
              <a:rPr lang="en-US" altLang="zh-CN" sz="1800" kern="0" dirty="0"/>
              <a:t>SAD</a:t>
            </a:r>
            <a:r>
              <a:rPr lang="zh-CN" altLang="en-US" sz="1800" kern="0" dirty="0"/>
              <a:t>最小的点所在的位置作为运动矢量</a:t>
            </a:r>
            <a:endParaRPr lang="en-US" altLang="zh-CN" sz="1800" kern="0" dirty="0"/>
          </a:p>
          <a:p>
            <a:pPr lvl="1" eaLnBrk="1" hangingPunct="1">
              <a:lnSpc>
                <a:spcPts val="2400"/>
              </a:lnSpc>
              <a:defRPr/>
            </a:pPr>
            <a:r>
              <a:rPr lang="zh-CN" altLang="en-US" sz="1800" kern="0" dirty="0"/>
              <a:t>最简单、最原始，能得到</a:t>
            </a:r>
            <a:r>
              <a:rPr lang="zh-CN" altLang="en-US" sz="1800" b="1" kern="0" dirty="0">
                <a:solidFill>
                  <a:srgbClr val="FF0000"/>
                </a:solidFill>
              </a:rPr>
              <a:t>全局最优</a:t>
            </a:r>
            <a:r>
              <a:rPr lang="zh-CN" altLang="en-US" sz="1800" kern="0" dirty="0"/>
              <a:t>结果，但</a:t>
            </a:r>
            <a:r>
              <a:rPr lang="zh-CN" altLang="en-US" sz="1800" b="1" kern="0" dirty="0">
                <a:solidFill>
                  <a:srgbClr val="FF0000"/>
                </a:solidFill>
              </a:rPr>
              <a:t>计算量非常大</a:t>
            </a:r>
            <a:endParaRPr lang="en-US" altLang="zh-CN" sz="1800" b="1" kern="0" dirty="0">
              <a:solidFill>
                <a:srgbClr val="FF0000"/>
              </a:solidFill>
            </a:endParaRPr>
          </a:p>
        </p:txBody>
      </p:sp>
      <p:sp>
        <p:nvSpPr>
          <p:cNvPr id="7" name="Rectangle 1027"/>
          <p:cNvSpPr txBox="1">
            <a:spLocks noChangeArrowheads="1"/>
          </p:cNvSpPr>
          <p:nvPr/>
        </p:nvSpPr>
        <p:spPr bwMode="auto">
          <a:xfrm>
            <a:off x="496888" y="3429000"/>
            <a:ext cx="81343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mn-ea"/>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defRPr/>
            </a:pPr>
            <a:r>
              <a:rPr lang="zh-CN" altLang="en-US" kern="0" dirty="0"/>
              <a:t>运动估计快速算法</a:t>
            </a:r>
            <a:endParaRPr lang="en-US" altLang="zh-CN" kern="0" dirty="0"/>
          </a:p>
          <a:p>
            <a:pPr lvl="1" eaLnBrk="1" hangingPunct="1">
              <a:lnSpc>
                <a:spcPts val="2400"/>
              </a:lnSpc>
              <a:defRPr/>
            </a:pPr>
            <a:r>
              <a:rPr lang="zh-CN" altLang="en-US" sz="1800" kern="0" dirty="0"/>
              <a:t>不再搜索窗口内所有像素点，而是通过搜索窗口内</a:t>
            </a:r>
            <a:r>
              <a:rPr lang="zh-CN" altLang="en-US" sz="1800" b="1" kern="0" dirty="0">
                <a:solidFill>
                  <a:srgbClr val="FF0000"/>
                </a:solidFill>
              </a:rPr>
              <a:t>少数像素点</a:t>
            </a:r>
            <a:r>
              <a:rPr lang="zh-CN" altLang="en-US" sz="1800" kern="0" dirty="0"/>
              <a:t>就达到</a:t>
            </a:r>
            <a:r>
              <a:rPr lang="zh-CN" altLang="en-US" sz="1800" b="1" kern="0" dirty="0">
                <a:solidFill>
                  <a:srgbClr val="FF0000"/>
                </a:solidFill>
              </a:rPr>
              <a:t>与全搜索接近</a:t>
            </a:r>
            <a:r>
              <a:rPr lang="zh-CN" altLang="en-US" sz="1800" kern="0" dirty="0"/>
              <a:t>的准确度</a:t>
            </a:r>
            <a:endParaRPr lang="en-US" altLang="zh-CN" sz="1800" kern="0" dirty="0"/>
          </a:p>
          <a:p>
            <a:pPr lvl="1" eaLnBrk="1" hangingPunct="1">
              <a:lnSpc>
                <a:spcPts val="2400"/>
              </a:lnSpc>
              <a:defRPr/>
            </a:pPr>
            <a:r>
              <a:rPr lang="zh-CN" altLang="en-US" sz="1800" kern="0" dirty="0"/>
              <a:t>基本思想：石油勘探时可在各方向分别选择一个点去勘探，看哪个方向油量最多，就在那个方向附近再进一步勘探，其他方向就不再勘探了</a:t>
            </a:r>
            <a:endParaRPr lang="en-US" altLang="zh-CN" sz="1800" kern="0" dirty="0"/>
          </a:p>
          <a:p>
            <a:pPr lvl="1" eaLnBrk="1" hangingPunct="1">
              <a:lnSpc>
                <a:spcPts val="2400"/>
              </a:lnSpc>
              <a:defRPr/>
            </a:pPr>
            <a:r>
              <a:rPr lang="zh-CN" altLang="en-US" sz="1800" b="1" kern="0" dirty="0">
                <a:solidFill>
                  <a:srgbClr val="FF0000"/>
                </a:solidFill>
              </a:rPr>
              <a:t>计算量小，近似全局最优</a:t>
            </a:r>
            <a:endParaRPr lang="en-US" altLang="zh-CN" sz="1800" b="1" kern="0" dirty="0">
              <a:solidFill>
                <a:srgbClr val="FF0000"/>
              </a:solidFill>
            </a:endParaRPr>
          </a:p>
        </p:txBody>
      </p:sp>
    </p:spTree>
    <p:extLst>
      <p:ext uri="{BB962C8B-B14F-4D97-AF65-F5344CB8AC3E}">
        <p14:creationId xmlns:p14="http://schemas.microsoft.com/office/powerpoint/2010/main" val="341337138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a:t>视频压缩标准对比</a:t>
            </a:r>
          </a:p>
        </p:txBody>
      </p:sp>
      <p:graphicFrame>
        <p:nvGraphicFramePr>
          <p:cNvPr id="514051" name="Group 3"/>
          <p:cNvGraphicFramePr>
            <a:graphicFrameLocks noGrp="1"/>
          </p:cNvGraphicFramePr>
          <p:nvPr>
            <p:extLst>
              <p:ext uri="{D42A27DB-BD31-4B8C-83A1-F6EECF244321}">
                <p14:modId xmlns:p14="http://schemas.microsoft.com/office/powerpoint/2010/main" val="1506201666"/>
              </p:ext>
            </p:extLst>
          </p:nvPr>
        </p:nvGraphicFramePr>
        <p:xfrm>
          <a:off x="533400" y="1752600"/>
          <a:ext cx="8153400" cy="4333875"/>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548">
                <a:tc rowSpan="6">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MPEG2H.262</a:t>
                      </a:r>
                    </a:p>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运动图像及其伴音通用编码标准</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时间</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1994</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11</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35402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352</a:t>
                      </a:r>
                      <a:r>
                        <a:rPr kumimoji="0" lang="en-US" altLang="zh-CN"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288</a:t>
                      </a:r>
                      <a:r>
                        <a:rPr kumimoji="0" lang="zh-CN" altLang="en-US"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1920</a:t>
                      </a:r>
                      <a:r>
                        <a:rPr kumimoji="0" lang="en-US" altLang="zh-CN"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1152 </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采用频率为</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16</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22.05</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24</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32</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44.1</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48kHz</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的线性</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PCM</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zh-CN" altLang="en-US"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支持</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5.1</a:t>
                      </a:r>
                      <a:r>
                        <a:rPr kumimoji="0" lang="zh-CN" altLang="en-US" sz="1800" b="0" i="0" u="none" strike="noStrike" cap="none" normalizeH="0" baseline="0" dirty="0">
                          <a:ln>
                            <a:noFill/>
                          </a:ln>
                          <a:solidFill>
                            <a:srgbClr val="04447F"/>
                          </a:solidFill>
                          <a:effectLst/>
                          <a:latin typeface="宋体" panose="02010600030101010101" pitchFamily="2" charset="-122"/>
                          <a:ea typeface="黑体" panose="02010609060101010101" pitchFamily="2" charset="-122"/>
                        </a:rPr>
                        <a:t>声道</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54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输出</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1.5</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80Mb/s</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8-640 Kb/s(</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音频</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0341">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压缩率</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30</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40</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007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运动补偿帧间预测（单双向预测）＋</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DCT</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、可伸缩性、前向兼容</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0341">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DVD</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DVB</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HDTV</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02754365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a:t>视频压缩标准对比</a:t>
            </a:r>
          </a:p>
        </p:txBody>
      </p:sp>
      <p:graphicFrame>
        <p:nvGraphicFramePr>
          <p:cNvPr id="515075" name="Group 3"/>
          <p:cNvGraphicFramePr>
            <a:graphicFrameLocks noGrp="1"/>
          </p:cNvGraphicFramePr>
          <p:nvPr>
            <p:extLst>
              <p:ext uri="{D42A27DB-BD31-4B8C-83A1-F6EECF244321}">
                <p14:modId xmlns:p14="http://schemas.microsoft.com/office/powerpoint/2010/main" val="1145177024"/>
              </p:ext>
            </p:extLst>
          </p:nvPr>
        </p:nvGraphicFramePr>
        <p:xfrm>
          <a:off x="533400" y="1752600"/>
          <a:ext cx="8153400" cy="3975100"/>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543">
                <a:tc rowSpan="6">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H.263</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H.263+</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甚低码率通信的视频编码标准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时间</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1996</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3</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1998</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95270">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QCIF</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CIF</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128×96(SubQCIF)</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704×576(4CIF)</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1408×1152(16CIF)</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54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输出</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30kb/s</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0336">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压缩率</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H.263+&gt;H.263&gt;MPEG2</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0071">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运动补偿帧间预测（单双向预测）＋</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DCT  </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局部算法改进 可伸缩性</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0336">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通用电话交换网、局域网的视频通信</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884979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a:t>视频压缩标准对比</a:t>
            </a:r>
          </a:p>
        </p:txBody>
      </p:sp>
      <p:graphicFrame>
        <p:nvGraphicFramePr>
          <p:cNvPr id="516099" name="Group 3"/>
          <p:cNvGraphicFramePr>
            <a:graphicFrameLocks noGrp="1"/>
          </p:cNvGraphicFramePr>
          <p:nvPr>
            <p:extLst>
              <p:ext uri="{D42A27DB-BD31-4B8C-83A1-F6EECF244321}">
                <p14:modId xmlns:p14="http://schemas.microsoft.com/office/powerpoint/2010/main" val="423215882"/>
              </p:ext>
            </p:extLst>
          </p:nvPr>
        </p:nvGraphicFramePr>
        <p:xfrm>
          <a:off x="533400" y="1752600"/>
          <a:ext cx="8153400" cy="3670299"/>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758">
                <a:tc rowSpan="6">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MPEG4(Part 2)</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MPEG4 Visual</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甚低码率活动图像及其伴音编码标准</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时间</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1999</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0975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ja-JP" altLang="en-US" sz="1800" b="0" i="0" u="none" strike="noStrike" cap="none" normalizeH="0" baseline="0">
                          <a:ln>
                            <a:noFill/>
                          </a:ln>
                          <a:solidFill>
                            <a:srgbClr val="04447F"/>
                          </a:solidFill>
                          <a:effectLst/>
                          <a:latin typeface="Arial" panose="020B0604020202020204" pitchFamily="34" charset="0"/>
                          <a:ea typeface="MS Mincho" pitchFamily="49" charset="-128"/>
                        </a:rPr>
                        <a:t>≧176</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×144</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的多种分辨率格式 </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75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输出</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4.6Kb/s</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64Kb/s</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053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压缩率</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ja-JP" sz="1800" b="0" i="0" u="none" strike="noStrike" cap="none" normalizeH="0" baseline="0" dirty="0">
                          <a:ln>
                            <a:noFill/>
                          </a:ln>
                          <a:solidFill>
                            <a:srgbClr val="04447F"/>
                          </a:solidFill>
                          <a:effectLst/>
                          <a:latin typeface="MS Mincho" pitchFamily="49" charset="-128"/>
                          <a:ea typeface="MS Mincho" pitchFamily="49" charset="-128"/>
                        </a:rPr>
                        <a:t>≧</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 </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100</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0246">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基于对象的新一代编码技术，注重交互性，即可包含自然对象，又可包含人工合成对象</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640246">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可应用范围很广、目前多用于因特网视频传输、流媒体应用</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499913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a:t>视频压缩标准对比</a:t>
            </a:r>
          </a:p>
        </p:txBody>
      </p:sp>
      <p:graphicFrame>
        <p:nvGraphicFramePr>
          <p:cNvPr id="517123" name="Group 3"/>
          <p:cNvGraphicFramePr>
            <a:graphicFrameLocks noGrp="1"/>
          </p:cNvGraphicFramePr>
          <p:nvPr>
            <p:extLst>
              <p:ext uri="{D42A27DB-BD31-4B8C-83A1-F6EECF244321}">
                <p14:modId xmlns:p14="http://schemas.microsoft.com/office/powerpoint/2010/main" val="1486009754"/>
              </p:ext>
            </p:extLst>
          </p:nvPr>
        </p:nvGraphicFramePr>
        <p:xfrm>
          <a:off x="533400" y="1752600"/>
          <a:ext cx="8153400" cy="3749673"/>
        </p:xfrm>
        <a:graphic>
          <a:graphicData uri="http://schemas.openxmlformats.org/drawingml/2006/table">
            <a:tbl>
              <a:tblPr/>
              <a:tblGrid>
                <a:gridCol w="12192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5257800">
                  <a:extLst>
                    <a:ext uri="{9D8B030D-6E8A-4147-A177-3AD203B41FA5}">
                      <a16:colId xmlns:a16="http://schemas.microsoft.com/office/drawing/2014/main" xmlns="" val="20002"/>
                    </a:ext>
                  </a:extLst>
                </a:gridCol>
              </a:tblGrid>
              <a:tr h="609703">
                <a:tc rowSpan="6">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H.264</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endPar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endParaRP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MPEG4(Part10)</a:t>
                      </a: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MPEG4 AVC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时间</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2003</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年</a:t>
                      </a:r>
                      <a:r>
                        <a:rPr kumimoji="0" lang="en-US" altLang="zh-CN"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5</a:t>
                      </a: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月</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0970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输入</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a:ln>
                            <a:noFill/>
                          </a:ln>
                          <a:solidFill>
                            <a:srgbClr val="04447F"/>
                          </a:solidFill>
                          <a:effectLst/>
                          <a:latin typeface="Arial" panose="020B0604020202020204" pitchFamily="34" charset="0"/>
                          <a:ea typeface="黑体" panose="02010609060101010101" pitchFamily="2" charset="-122"/>
                        </a:rPr>
                        <a:t>多种分辨率格式 </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703">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输出</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endPar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401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压缩率</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MS Mincho" pitchFamily="49" charset="-128"/>
                          <a:ea typeface="黑体" panose="02010609060101010101" pitchFamily="2" charset="-122"/>
                        </a:rPr>
                        <a:t>压缩率最高的视频压缩标准，比</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MPEG4 Visual</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节约</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50</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％的码率</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01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压缩算法</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基于传统框架的混合编码系统，只是做了局部优化。更注重编码效率和可靠性</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640188">
                <a:tc v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a:ln>
                            <a:noFill/>
                          </a:ln>
                          <a:solidFill>
                            <a:srgbClr val="04447F"/>
                          </a:solidFill>
                          <a:effectLst/>
                          <a:latin typeface="Arial" panose="020B0604020202020204" pitchFamily="34" charset="0"/>
                          <a:ea typeface="黑体" panose="02010609060101010101" pitchFamily="2" charset="-122"/>
                        </a:rPr>
                        <a:t>应用</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pP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视频广播、视频通信和存储媒体（</a:t>
                      </a:r>
                      <a:r>
                        <a:rPr kumimoji="0" lang="en-US" altLang="zh-CN"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CD DVD</a:t>
                      </a:r>
                      <a:r>
                        <a:rPr kumimoji="0" lang="zh-CN" altLang="en-US" sz="1800" b="0" i="0" u="none" strike="noStrike" cap="none" normalizeH="0" baseline="0" dirty="0">
                          <a:ln>
                            <a:noFill/>
                          </a:ln>
                          <a:solidFill>
                            <a:srgbClr val="04447F"/>
                          </a:solidFill>
                          <a:effectLst/>
                          <a:latin typeface="Arial" panose="020B0604020202020204" pitchFamily="34" charset="0"/>
                          <a:ea typeface="黑体" panose="02010609060101010101" pitchFamily="2" charset="-122"/>
                        </a:rPr>
                        <a:t>）等多种应用</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43575469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42215" y="2883250"/>
            <a:ext cx="4939736" cy="1446550"/>
          </a:xfrm>
          <a:prstGeom prst="rect">
            <a:avLst/>
          </a:prstGeom>
          <a:noFill/>
        </p:spPr>
        <p:txBody>
          <a:bodyPr wrap="square" rtlCol="0">
            <a:spAutoFit/>
          </a:bodyPr>
          <a:lstStyle/>
          <a:p>
            <a:pPr algn="ctr"/>
            <a:r>
              <a:rPr lang="zh-CN" altLang="en-US" sz="8800" b="1" dirty="0">
                <a:solidFill>
                  <a:srgbClr val="0070C0"/>
                </a:solidFill>
                <a:effectLst>
                  <a:outerShdw blurRad="50800" dist="38100" dir="5400000" algn="t" rotWithShape="0">
                    <a:prstClr val="black">
                      <a:alpha val="40000"/>
                    </a:prstClr>
                  </a:outerShdw>
                </a:effectLst>
                <a:latin typeface="华文行楷" panose="02010800040101010101" pitchFamily="2" charset="-122"/>
                <a:ea typeface="华文行楷" panose="02010800040101010101" pitchFamily="2" charset="-122"/>
              </a:rPr>
              <a:t>谢谢！</a:t>
            </a:r>
          </a:p>
        </p:txBody>
      </p:sp>
    </p:spTree>
    <p:extLst>
      <p:ext uri="{BB962C8B-B14F-4D97-AF65-F5344CB8AC3E}">
        <p14:creationId xmlns:p14="http://schemas.microsoft.com/office/powerpoint/2010/main" val="308110104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6307</TotalTime>
  <Words>4353</Words>
  <Application>Microsoft Office PowerPoint</Application>
  <PresentationFormat>全屏显示(4:3)</PresentationFormat>
  <Paragraphs>633</Paragraphs>
  <Slides>94</Slides>
  <Notes>37</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94</vt:i4>
      </vt:variant>
    </vt:vector>
  </HeadingPairs>
  <TitlesOfParts>
    <vt:vector size="102" baseType="lpstr">
      <vt:lpstr>Office 主题​​</vt:lpstr>
      <vt:lpstr>位图图像</vt:lpstr>
      <vt:lpstr>Equation.DSMT4</vt:lpstr>
      <vt:lpstr>Equation.3</vt:lpstr>
      <vt:lpstr>Microsoft Word Picture</vt:lpstr>
      <vt:lpstr>Microsoft Visio 2000/2002 Drawing</vt:lpstr>
      <vt:lpstr>Bitmap Image</vt:lpstr>
      <vt:lpstr>Photoshop.Image.5</vt:lpstr>
      <vt:lpstr>视频图像压缩编码</vt:lpstr>
      <vt:lpstr>PowerPoint 演示文稿</vt:lpstr>
      <vt:lpstr>视频压缩的可行性</vt:lpstr>
      <vt:lpstr>时间冗余</vt:lpstr>
      <vt:lpstr>帧间预测编码</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帧间预测编码的运动估计</vt:lpstr>
      <vt:lpstr>思考题</vt:lpstr>
      <vt:lpstr>视频预测编码</vt:lpstr>
      <vt:lpstr>静止图像的二维预测编码</vt:lpstr>
      <vt:lpstr>视频帧类型</vt:lpstr>
      <vt:lpstr>视频帧类型</vt:lpstr>
      <vt:lpstr>视频帧类型</vt:lpstr>
      <vt:lpstr>视频帧类型</vt:lpstr>
      <vt:lpstr>视频帧类型</vt:lpstr>
      <vt:lpstr>视频帧类型</vt:lpstr>
      <vt:lpstr>视频帧类型</vt:lpstr>
      <vt:lpstr>视频帧类型</vt:lpstr>
      <vt:lpstr>视频宏块类型</vt:lpstr>
      <vt:lpstr>视频宏块类型</vt:lpstr>
      <vt:lpstr>视频宏块类型</vt:lpstr>
      <vt:lpstr>视频宏块类型</vt:lpstr>
      <vt:lpstr>视频宏块类型</vt:lpstr>
      <vt:lpstr>视频宏块类型</vt:lpstr>
      <vt:lpstr>思考题</vt:lpstr>
      <vt:lpstr>视频压缩的可行性</vt:lpstr>
      <vt:lpstr>视频编码----变换编码</vt:lpstr>
      <vt:lpstr>PowerPoint 演示文稿</vt:lpstr>
      <vt:lpstr>PowerPoint 演示文稿</vt:lpstr>
      <vt:lpstr>PowerPoint 演示文稿</vt:lpstr>
      <vt:lpstr>PowerPoint 演示文稿</vt:lpstr>
      <vt:lpstr>PowerPoint 演示文稿</vt:lpstr>
      <vt:lpstr>DCT变换</vt:lpstr>
      <vt:lpstr>PowerPoint 演示文稿</vt:lpstr>
      <vt:lpstr>PowerPoint 演示文稿</vt:lpstr>
      <vt:lpstr>2D-DCT 基图象</vt:lpstr>
      <vt:lpstr>视频编码----变换编码</vt:lpstr>
      <vt:lpstr>视频压缩的可行性</vt:lpstr>
      <vt:lpstr>视频编码----量化编码</vt:lpstr>
      <vt:lpstr>视频编码----量化编码</vt:lpstr>
      <vt:lpstr>视频编码----量化编码</vt:lpstr>
      <vt:lpstr>视频编码----量化编码</vt:lpstr>
      <vt:lpstr>视频编码----量化编码</vt:lpstr>
      <vt:lpstr>视频编码----量化编码</vt:lpstr>
      <vt:lpstr>视频编码----量化编码</vt:lpstr>
      <vt:lpstr>视频编码----量化编码</vt:lpstr>
      <vt:lpstr>视频编码----量化编码</vt:lpstr>
      <vt:lpstr>视频编码----量化编码</vt:lpstr>
      <vt:lpstr>DCT 编码失真－块效应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JPEG编码标准</vt:lpstr>
      <vt:lpstr>JPEG编码运行模式</vt:lpstr>
      <vt:lpstr>基于DPCM的无损编码模式</vt:lpstr>
      <vt:lpstr>基于DCT的渐进编码模式</vt:lpstr>
      <vt:lpstr>基于DCT的分级编码模式</vt:lpstr>
      <vt:lpstr>JPEG有损顺序编码算法</vt:lpstr>
      <vt:lpstr>JPEG压缩编码步骤</vt:lpstr>
      <vt:lpstr>JPEG译码解压缩</vt:lpstr>
      <vt:lpstr>视频压缩标准对比</vt:lpstr>
      <vt:lpstr>视频压缩标准对比</vt:lpstr>
      <vt:lpstr>视频压缩标准对比</vt:lpstr>
      <vt:lpstr>视频压缩标准对比</vt:lpstr>
      <vt:lpstr>视频压缩标准对比</vt:lpstr>
      <vt:lpstr>视频压缩标准对比</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Xiaochen Wang</dc:creator>
  <cp:lastModifiedBy>ThinkPad</cp:lastModifiedBy>
  <cp:revision>417</cp:revision>
  <dcterms:created xsi:type="dcterms:W3CDTF">2017-04-12T03:41:25Z</dcterms:created>
  <dcterms:modified xsi:type="dcterms:W3CDTF">2019-10-14T07:53:30Z</dcterms:modified>
</cp:coreProperties>
</file>